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9"/>
  </p:notesMasterIdLst>
  <p:sldIdLst>
    <p:sldId id="256" r:id="rId2"/>
    <p:sldId id="257" r:id="rId3"/>
    <p:sldId id="258" r:id="rId4"/>
    <p:sldId id="259" r:id="rId5"/>
    <p:sldId id="260" r:id="rId6"/>
    <p:sldId id="297" r:id="rId7"/>
    <p:sldId id="298" r:id="rId8"/>
    <p:sldId id="299" r:id="rId9"/>
    <p:sldId id="261" r:id="rId10"/>
    <p:sldId id="271" r:id="rId11"/>
    <p:sldId id="264" r:id="rId12"/>
    <p:sldId id="262" r:id="rId13"/>
    <p:sldId id="263" r:id="rId14"/>
    <p:sldId id="265" r:id="rId15"/>
    <p:sldId id="266" r:id="rId16"/>
    <p:sldId id="267" r:id="rId17"/>
    <p:sldId id="268" r:id="rId18"/>
    <p:sldId id="270" r:id="rId19"/>
    <p:sldId id="269" r:id="rId20"/>
    <p:sldId id="274" r:id="rId21"/>
    <p:sldId id="273" r:id="rId22"/>
    <p:sldId id="275" r:id="rId23"/>
    <p:sldId id="272" r:id="rId24"/>
    <p:sldId id="276" r:id="rId25"/>
    <p:sldId id="277" r:id="rId26"/>
    <p:sldId id="278" r:id="rId27"/>
    <p:sldId id="279" r:id="rId28"/>
    <p:sldId id="280" r:id="rId29"/>
    <p:sldId id="281" r:id="rId30"/>
    <p:sldId id="282" r:id="rId31"/>
    <p:sldId id="283" r:id="rId32"/>
    <p:sldId id="284" r:id="rId33"/>
    <p:sldId id="285" r:id="rId34"/>
    <p:sldId id="286" r:id="rId35"/>
    <p:sldId id="300" r:id="rId36"/>
    <p:sldId id="301" r:id="rId37"/>
    <p:sldId id="302" r:id="rId38"/>
    <p:sldId id="287" r:id="rId39"/>
    <p:sldId id="289" r:id="rId40"/>
    <p:sldId id="288" r:id="rId41"/>
    <p:sldId id="293" r:id="rId42"/>
    <p:sldId id="290" r:id="rId43"/>
    <p:sldId id="291" r:id="rId44"/>
    <p:sldId id="292" r:id="rId45"/>
    <p:sldId id="295" r:id="rId46"/>
    <p:sldId id="296" r:id="rId47"/>
    <p:sldId id="29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71E70-AE8D-4E45-A932-369F2337C164}" type="doc">
      <dgm:prSet loTypeId="urn:microsoft.com/office/officeart/2005/8/layout/process2" loCatId="process" qsTypeId="urn:microsoft.com/office/officeart/2005/8/quickstyle/simple5" qsCatId="simple" csTypeId="urn:microsoft.com/office/officeart/2005/8/colors/accent5_2" csCatId="accent5"/>
      <dgm:spPr/>
      <dgm:t>
        <a:bodyPr/>
        <a:lstStyle/>
        <a:p>
          <a:endParaRPr lang="en-US"/>
        </a:p>
      </dgm:t>
    </dgm:pt>
    <dgm:pt modelId="{780D5FB8-C98E-46C4-B526-57E3BBCE2854}">
      <dgm:prSet/>
      <dgm:spPr/>
      <dgm:t>
        <a:bodyPr/>
        <a:lstStyle/>
        <a:p>
          <a:r>
            <a:rPr lang="en-US"/>
            <a:t>The Qing dynasty</a:t>
          </a:r>
        </a:p>
      </dgm:t>
    </dgm:pt>
    <dgm:pt modelId="{F408DCBD-E06C-4BB3-ABF4-928C7F521E1F}" type="parTrans" cxnId="{E4BB78A5-50FE-4552-B4E3-55C6BA5C490B}">
      <dgm:prSet/>
      <dgm:spPr/>
      <dgm:t>
        <a:bodyPr/>
        <a:lstStyle/>
        <a:p>
          <a:endParaRPr lang="en-US"/>
        </a:p>
      </dgm:t>
    </dgm:pt>
    <dgm:pt modelId="{5EDAD0B4-170F-4C6D-A108-8C91AC907D01}" type="sibTrans" cxnId="{E4BB78A5-50FE-4552-B4E3-55C6BA5C490B}">
      <dgm:prSet/>
      <dgm:spPr/>
      <dgm:t>
        <a:bodyPr/>
        <a:lstStyle/>
        <a:p>
          <a:endParaRPr lang="en-US"/>
        </a:p>
      </dgm:t>
    </dgm:pt>
    <dgm:pt modelId="{D2367D36-86D0-40E8-94E8-02E7234181C2}">
      <dgm:prSet/>
      <dgm:spPr/>
      <dgm:t>
        <a:bodyPr/>
        <a:lstStyle/>
        <a:p>
          <a:r>
            <a:rPr lang="en-US"/>
            <a:t>China was historically a conservative nation led by powerful emperors. </a:t>
          </a:r>
        </a:p>
      </dgm:t>
    </dgm:pt>
    <dgm:pt modelId="{2E5A2B95-5ECB-4AFD-AE57-8374FBA1E8A4}" type="parTrans" cxnId="{63B43752-B2C6-4754-9196-004C093C55D9}">
      <dgm:prSet/>
      <dgm:spPr/>
      <dgm:t>
        <a:bodyPr/>
        <a:lstStyle/>
        <a:p>
          <a:endParaRPr lang="en-US"/>
        </a:p>
      </dgm:t>
    </dgm:pt>
    <dgm:pt modelId="{694A789F-EB5E-4565-A31C-848B1E621DF2}" type="sibTrans" cxnId="{63B43752-B2C6-4754-9196-004C093C55D9}">
      <dgm:prSet/>
      <dgm:spPr/>
      <dgm:t>
        <a:bodyPr/>
        <a:lstStyle/>
        <a:p>
          <a:endParaRPr lang="en-US"/>
        </a:p>
      </dgm:t>
    </dgm:pt>
    <dgm:pt modelId="{C5E22039-8634-417D-B42C-AEF42D799F9A}">
      <dgm:prSet/>
      <dgm:spPr/>
      <dgm:t>
        <a:bodyPr/>
        <a:lstStyle/>
        <a:p>
          <a:r>
            <a:rPr lang="en-US"/>
            <a:t>Collectivism and Confucianism were two philosophies that guided Chinese society for centuries. </a:t>
          </a:r>
        </a:p>
      </dgm:t>
    </dgm:pt>
    <dgm:pt modelId="{666669C8-D8E8-4541-8615-50B32D973D3D}" type="parTrans" cxnId="{7C5EC83E-79A7-44C6-BD32-C85FD5E4F4A1}">
      <dgm:prSet/>
      <dgm:spPr/>
      <dgm:t>
        <a:bodyPr/>
        <a:lstStyle/>
        <a:p>
          <a:endParaRPr lang="en-US"/>
        </a:p>
      </dgm:t>
    </dgm:pt>
    <dgm:pt modelId="{DDC90E00-B5FD-4C0C-A9A0-9219F4485F04}" type="sibTrans" cxnId="{7C5EC83E-79A7-44C6-BD32-C85FD5E4F4A1}">
      <dgm:prSet/>
      <dgm:spPr/>
      <dgm:t>
        <a:bodyPr/>
        <a:lstStyle/>
        <a:p>
          <a:endParaRPr lang="en-US"/>
        </a:p>
      </dgm:t>
    </dgm:pt>
    <dgm:pt modelId="{D678725A-D658-4DC1-A009-EB1D3027636E}">
      <dgm:prSet/>
      <dgm:spPr/>
      <dgm:t>
        <a:bodyPr/>
        <a:lstStyle/>
        <a:p>
          <a:r>
            <a:rPr lang="en-US" dirty="0"/>
            <a:t>Chinese culture has always been a collective one where the group was at the </a:t>
          </a:r>
          <a:r>
            <a:rPr lang="en-US" dirty="0" err="1"/>
            <a:t>centre</a:t>
          </a:r>
          <a:r>
            <a:rPr lang="en-US" dirty="0"/>
            <a:t> of everything (for example, people always ate and worked together) while Confucianism was a code of conduct Chinese people had to follow in order to live a harmonious life. </a:t>
          </a:r>
        </a:p>
      </dgm:t>
    </dgm:pt>
    <dgm:pt modelId="{21387F63-12E2-49B6-BF24-B2C67AA85BBC}" type="parTrans" cxnId="{E5B65737-733F-4F44-BE20-51722D0496E2}">
      <dgm:prSet/>
      <dgm:spPr/>
      <dgm:t>
        <a:bodyPr/>
        <a:lstStyle/>
        <a:p>
          <a:endParaRPr lang="en-US"/>
        </a:p>
      </dgm:t>
    </dgm:pt>
    <dgm:pt modelId="{9054271F-B188-4347-8C45-AD07EA5F0349}" type="sibTrans" cxnId="{E5B65737-733F-4F44-BE20-51722D0496E2}">
      <dgm:prSet/>
      <dgm:spPr/>
      <dgm:t>
        <a:bodyPr/>
        <a:lstStyle/>
        <a:p>
          <a:endParaRPr lang="en-US"/>
        </a:p>
      </dgm:t>
    </dgm:pt>
    <dgm:pt modelId="{C34B7409-AC91-4AF6-B2D2-2BC60DB164B9}">
      <dgm:prSet/>
      <dgm:spPr/>
      <dgm:t>
        <a:bodyPr/>
        <a:lstStyle/>
        <a:p>
          <a:r>
            <a:rPr lang="en-US" dirty="0"/>
            <a:t>In 1644 ethnic Manchus from the north of China defeated the majority ethnic Hans and replaced the Ming dynasty, with the Qing (Ch’ing) dynasty. The Qing dynasty lasted until 1911.</a:t>
          </a:r>
        </a:p>
      </dgm:t>
    </dgm:pt>
    <dgm:pt modelId="{0ED3D8CB-DAC6-44CE-B000-C12F73704FF8}" type="parTrans" cxnId="{6F900A98-BE22-4A81-B692-7AB00EFEBCF3}">
      <dgm:prSet/>
      <dgm:spPr/>
      <dgm:t>
        <a:bodyPr/>
        <a:lstStyle/>
        <a:p>
          <a:endParaRPr lang="en-US"/>
        </a:p>
      </dgm:t>
    </dgm:pt>
    <dgm:pt modelId="{6FFBC52F-D815-4851-A9D8-17D312CAC940}" type="sibTrans" cxnId="{6F900A98-BE22-4A81-B692-7AB00EFEBCF3}">
      <dgm:prSet/>
      <dgm:spPr/>
      <dgm:t>
        <a:bodyPr/>
        <a:lstStyle/>
        <a:p>
          <a:endParaRPr lang="en-US"/>
        </a:p>
      </dgm:t>
    </dgm:pt>
    <dgm:pt modelId="{5299CF20-5F22-4699-AD50-E916AD1245DF}" type="pres">
      <dgm:prSet presAssocID="{5FC71E70-AE8D-4E45-A932-369F2337C164}" presName="linearFlow" presStyleCnt="0">
        <dgm:presLayoutVars>
          <dgm:resizeHandles val="exact"/>
        </dgm:presLayoutVars>
      </dgm:prSet>
      <dgm:spPr/>
    </dgm:pt>
    <dgm:pt modelId="{043D6D1B-89C7-4FD5-8164-2CF77F12B87D}" type="pres">
      <dgm:prSet presAssocID="{780D5FB8-C98E-46C4-B526-57E3BBCE2854}" presName="node" presStyleLbl="node1" presStyleIdx="0" presStyleCnt="1">
        <dgm:presLayoutVars>
          <dgm:bulletEnabled val="1"/>
        </dgm:presLayoutVars>
      </dgm:prSet>
      <dgm:spPr/>
    </dgm:pt>
  </dgm:ptLst>
  <dgm:cxnLst>
    <dgm:cxn modelId="{6697320D-EC2D-4AF7-927D-974B7B4C2688}" type="presOf" srcId="{D2367D36-86D0-40E8-94E8-02E7234181C2}" destId="{043D6D1B-89C7-4FD5-8164-2CF77F12B87D}" srcOrd="0" destOrd="1" presId="urn:microsoft.com/office/officeart/2005/8/layout/process2"/>
    <dgm:cxn modelId="{E5B65737-733F-4F44-BE20-51722D0496E2}" srcId="{780D5FB8-C98E-46C4-B526-57E3BBCE2854}" destId="{D678725A-D658-4DC1-A009-EB1D3027636E}" srcOrd="2" destOrd="0" parTransId="{21387F63-12E2-49B6-BF24-B2C67AA85BBC}" sibTransId="{9054271F-B188-4347-8C45-AD07EA5F0349}"/>
    <dgm:cxn modelId="{7C5EC83E-79A7-44C6-BD32-C85FD5E4F4A1}" srcId="{780D5FB8-C98E-46C4-B526-57E3BBCE2854}" destId="{C5E22039-8634-417D-B42C-AEF42D799F9A}" srcOrd="1" destOrd="0" parTransId="{666669C8-D8E8-4541-8615-50B32D973D3D}" sibTransId="{DDC90E00-B5FD-4C0C-A9A0-9219F4485F04}"/>
    <dgm:cxn modelId="{63B43752-B2C6-4754-9196-004C093C55D9}" srcId="{780D5FB8-C98E-46C4-B526-57E3BBCE2854}" destId="{D2367D36-86D0-40E8-94E8-02E7234181C2}" srcOrd="0" destOrd="0" parTransId="{2E5A2B95-5ECB-4AFD-AE57-8374FBA1E8A4}" sibTransId="{694A789F-EB5E-4565-A31C-848B1E621DF2}"/>
    <dgm:cxn modelId="{3A45E397-89BD-4FFA-A880-61FE1CCC5736}" type="presOf" srcId="{780D5FB8-C98E-46C4-B526-57E3BBCE2854}" destId="{043D6D1B-89C7-4FD5-8164-2CF77F12B87D}" srcOrd="0" destOrd="0" presId="urn:microsoft.com/office/officeart/2005/8/layout/process2"/>
    <dgm:cxn modelId="{6F900A98-BE22-4A81-B692-7AB00EFEBCF3}" srcId="{780D5FB8-C98E-46C4-B526-57E3BBCE2854}" destId="{C34B7409-AC91-4AF6-B2D2-2BC60DB164B9}" srcOrd="3" destOrd="0" parTransId="{0ED3D8CB-DAC6-44CE-B000-C12F73704FF8}" sibTransId="{6FFBC52F-D815-4851-A9D8-17D312CAC940}"/>
    <dgm:cxn modelId="{E4BB78A5-50FE-4552-B4E3-55C6BA5C490B}" srcId="{5FC71E70-AE8D-4E45-A932-369F2337C164}" destId="{780D5FB8-C98E-46C4-B526-57E3BBCE2854}" srcOrd="0" destOrd="0" parTransId="{F408DCBD-E06C-4BB3-ABF4-928C7F521E1F}" sibTransId="{5EDAD0B4-170F-4C6D-A108-8C91AC907D01}"/>
    <dgm:cxn modelId="{0128E1AE-73BA-4084-906D-A15B9CCFCA2C}" type="presOf" srcId="{5FC71E70-AE8D-4E45-A932-369F2337C164}" destId="{5299CF20-5F22-4699-AD50-E916AD1245DF}" srcOrd="0" destOrd="0" presId="urn:microsoft.com/office/officeart/2005/8/layout/process2"/>
    <dgm:cxn modelId="{A20729D2-E05F-444A-9C7B-9222E240A972}" type="presOf" srcId="{C5E22039-8634-417D-B42C-AEF42D799F9A}" destId="{043D6D1B-89C7-4FD5-8164-2CF77F12B87D}" srcOrd="0" destOrd="2" presId="urn:microsoft.com/office/officeart/2005/8/layout/process2"/>
    <dgm:cxn modelId="{0F095ED9-519B-4C30-90A6-140DC0BF43DA}" type="presOf" srcId="{D678725A-D658-4DC1-A009-EB1D3027636E}" destId="{043D6D1B-89C7-4FD5-8164-2CF77F12B87D}" srcOrd="0" destOrd="3" presId="urn:microsoft.com/office/officeart/2005/8/layout/process2"/>
    <dgm:cxn modelId="{E84D6DDB-D42F-4E2D-B9C0-FD4E996BF815}" type="presOf" srcId="{C34B7409-AC91-4AF6-B2D2-2BC60DB164B9}" destId="{043D6D1B-89C7-4FD5-8164-2CF77F12B87D}" srcOrd="0" destOrd="4" presId="urn:microsoft.com/office/officeart/2005/8/layout/process2"/>
    <dgm:cxn modelId="{B32FB66F-7A7B-421B-9EE6-D182FBF3BC5E}" type="presParOf" srcId="{5299CF20-5F22-4699-AD50-E916AD1245DF}" destId="{043D6D1B-89C7-4FD5-8164-2CF77F12B87D}"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DF1646-2ECA-4230-9884-2D0275A113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D2A1664-A032-42F9-9658-64A6CBDD1AF1}">
      <dgm:prSet/>
      <dgm:spPr/>
      <dgm:t>
        <a:bodyPr/>
        <a:lstStyle/>
        <a:p>
          <a:r>
            <a:rPr lang="en-US" b="1"/>
            <a:t>Disputes between Zhang Guotao, Zhu De, and Mao</a:t>
          </a:r>
          <a:endParaRPr lang="en-US"/>
        </a:p>
      </dgm:t>
    </dgm:pt>
    <dgm:pt modelId="{E5AAED3B-78EF-4AD6-B6D3-FF4E4C6F74EB}" type="parTrans" cxnId="{86B07E9C-B5E7-452A-83C0-B7C18FB0C1D4}">
      <dgm:prSet/>
      <dgm:spPr/>
      <dgm:t>
        <a:bodyPr/>
        <a:lstStyle/>
        <a:p>
          <a:endParaRPr lang="en-US"/>
        </a:p>
      </dgm:t>
    </dgm:pt>
    <dgm:pt modelId="{7E22E7B4-E0CA-4F8B-83DC-92A96F833B80}" type="sibTrans" cxnId="{86B07E9C-B5E7-452A-83C0-B7C18FB0C1D4}">
      <dgm:prSet/>
      <dgm:spPr/>
      <dgm:t>
        <a:bodyPr/>
        <a:lstStyle/>
        <a:p>
          <a:endParaRPr lang="en-US"/>
        </a:p>
      </dgm:t>
    </dgm:pt>
    <dgm:pt modelId="{62D61812-0A45-4901-BBDD-3457A2097278}">
      <dgm:prSet/>
      <dgm:spPr/>
      <dgm:t>
        <a:bodyPr/>
        <a:lstStyle/>
        <a:p>
          <a:r>
            <a:rPr lang="en-US"/>
            <a:t>Mao had 10,000 left in his army, and this force finally met up with 45,000 men under the command of Zhang in Sichuan. The two leaders disagreed on what the Red Army’s next move should be. Mao wanted to go north to the Shaanxi Soviet, where they could fight the Japanese. Zhang wanted to stay in western Sichuan, or go further west to have closer access to the USSR. They could not agree and ended up going separate ways. Zhu De decided to go with Zhang, and the two generals took the majority of forces with them. The GMD attacked them, split their forces, and Zhu fled to join Mao. Zhang’s forces were virtually destroyed.</a:t>
          </a:r>
        </a:p>
      </dgm:t>
    </dgm:pt>
    <dgm:pt modelId="{3E67CD92-2D82-4382-9B28-982EE07754EF}" type="parTrans" cxnId="{6E7B1E30-640B-4B38-B912-6A0234BAC3FE}">
      <dgm:prSet/>
      <dgm:spPr/>
      <dgm:t>
        <a:bodyPr/>
        <a:lstStyle/>
        <a:p>
          <a:endParaRPr lang="en-US"/>
        </a:p>
      </dgm:t>
    </dgm:pt>
    <dgm:pt modelId="{A355B4FF-C093-4D3B-A130-DDCEBEF6B4A0}" type="sibTrans" cxnId="{6E7B1E30-640B-4B38-B912-6A0234BAC3FE}">
      <dgm:prSet/>
      <dgm:spPr/>
      <dgm:t>
        <a:bodyPr/>
        <a:lstStyle/>
        <a:p>
          <a:endParaRPr lang="en-US"/>
        </a:p>
      </dgm:t>
    </dgm:pt>
    <dgm:pt modelId="{33434D3C-3570-4072-B0F1-6B4E8A992C77}">
      <dgm:prSet/>
      <dgm:spPr/>
      <dgm:t>
        <a:bodyPr/>
        <a:lstStyle/>
        <a:p>
          <a:r>
            <a:rPr lang="en-US" b="1"/>
            <a:t>Songpan Marshes</a:t>
          </a:r>
          <a:endParaRPr lang="en-US"/>
        </a:p>
      </dgm:t>
    </dgm:pt>
    <dgm:pt modelId="{53805F99-06E5-49BB-9107-25A9C2A6B9BE}" type="parTrans" cxnId="{EF4B2E45-787C-4221-BB39-45AD8262BFF7}">
      <dgm:prSet/>
      <dgm:spPr/>
      <dgm:t>
        <a:bodyPr/>
        <a:lstStyle/>
        <a:p>
          <a:endParaRPr lang="en-US"/>
        </a:p>
      </dgm:t>
    </dgm:pt>
    <dgm:pt modelId="{5ED96E39-D198-4289-8377-E95FFF11468D}" type="sibTrans" cxnId="{EF4B2E45-787C-4221-BB39-45AD8262BFF7}">
      <dgm:prSet/>
      <dgm:spPr/>
      <dgm:t>
        <a:bodyPr/>
        <a:lstStyle/>
        <a:p>
          <a:endParaRPr lang="en-US"/>
        </a:p>
      </dgm:t>
    </dgm:pt>
    <dgm:pt modelId="{A59902EE-3C16-4BC5-9115-A6918E4B2118}">
      <dgm:prSet/>
      <dgm:spPr/>
      <dgm:t>
        <a:bodyPr/>
        <a:lstStyle/>
        <a:p>
          <a:r>
            <a:rPr lang="en-US"/>
            <a:t>To get to Shaanxi, Mao had to cross the unmapped and deadly Songpan Marshes, where men sank into the mud and drowned, faced attack from local tribes, and ate poisonous plants in an attempt to fend off starvation. Of the 10,000 that entered the marshes, only 7,000 made it across the 400-kilometre region.</a:t>
          </a:r>
        </a:p>
      </dgm:t>
    </dgm:pt>
    <dgm:pt modelId="{AFD22158-AFBA-467F-9313-382E3F0C3A98}" type="parTrans" cxnId="{7C1FEEED-8D88-4541-90CF-9687E882D631}">
      <dgm:prSet/>
      <dgm:spPr/>
      <dgm:t>
        <a:bodyPr/>
        <a:lstStyle/>
        <a:p>
          <a:endParaRPr lang="en-US"/>
        </a:p>
      </dgm:t>
    </dgm:pt>
    <dgm:pt modelId="{8CF0F4C3-F614-4255-A363-680D4AE852D5}" type="sibTrans" cxnId="{7C1FEEED-8D88-4541-90CF-9687E882D631}">
      <dgm:prSet/>
      <dgm:spPr/>
      <dgm:t>
        <a:bodyPr/>
        <a:lstStyle/>
        <a:p>
          <a:endParaRPr lang="en-US"/>
        </a:p>
      </dgm:t>
    </dgm:pt>
    <dgm:pt modelId="{FE4FFA63-8A34-4F86-8A5F-36096A099091}">
      <dgm:prSet/>
      <dgm:spPr/>
      <dgm:t>
        <a:bodyPr/>
        <a:lstStyle/>
        <a:p>
          <a:r>
            <a:rPr lang="en-US" b="1"/>
            <a:t>Shaanxi</a:t>
          </a:r>
          <a:endParaRPr lang="en-US"/>
        </a:p>
      </dgm:t>
    </dgm:pt>
    <dgm:pt modelId="{0F8C7880-9F31-4C06-841F-FD67E6B5C142}" type="parTrans" cxnId="{04CD28CD-2A3C-45A7-AFBC-538A6CFB5EF7}">
      <dgm:prSet/>
      <dgm:spPr/>
      <dgm:t>
        <a:bodyPr/>
        <a:lstStyle/>
        <a:p>
          <a:endParaRPr lang="en-US"/>
        </a:p>
      </dgm:t>
    </dgm:pt>
    <dgm:pt modelId="{6736CAAA-78C3-405C-A080-F54AA6972577}" type="sibTrans" cxnId="{04CD28CD-2A3C-45A7-AFBC-538A6CFB5EF7}">
      <dgm:prSet/>
      <dgm:spPr/>
      <dgm:t>
        <a:bodyPr/>
        <a:lstStyle/>
        <a:p>
          <a:endParaRPr lang="en-US"/>
        </a:p>
      </dgm:t>
    </dgm:pt>
    <dgm:pt modelId="{1CB760E5-6E2A-4823-80F2-3678FAF3B907}">
      <dgm:prSet/>
      <dgm:spPr/>
      <dgm:t>
        <a:bodyPr/>
        <a:lstStyle/>
        <a:p>
          <a:r>
            <a:rPr lang="en-US"/>
            <a:t>After marching 9,600 kilometres, and fi ghting 15 major battles and many smaller skirmishes, Mao’s army arrived at the Shaanxi Soviet in October 1935. Here they set up a Communist base centred on the town of Yan’an.</a:t>
          </a:r>
        </a:p>
      </dgm:t>
    </dgm:pt>
    <dgm:pt modelId="{6D309244-8C17-4466-B8AD-DE1A87DB2E9C}" type="parTrans" cxnId="{6BC605E8-1857-4659-B296-6F6C73948428}">
      <dgm:prSet/>
      <dgm:spPr/>
      <dgm:t>
        <a:bodyPr/>
        <a:lstStyle/>
        <a:p>
          <a:endParaRPr lang="en-US"/>
        </a:p>
      </dgm:t>
    </dgm:pt>
    <dgm:pt modelId="{389ED566-5BA1-42BD-9437-5400148DA6BF}" type="sibTrans" cxnId="{6BC605E8-1857-4659-B296-6F6C73948428}">
      <dgm:prSet/>
      <dgm:spPr/>
      <dgm:t>
        <a:bodyPr/>
        <a:lstStyle/>
        <a:p>
          <a:endParaRPr lang="en-US"/>
        </a:p>
      </dgm:t>
    </dgm:pt>
    <dgm:pt modelId="{1FB6DE51-2AE2-4265-8CE0-A78EB1C7BB2D}" type="pres">
      <dgm:prSet presAssocID="{66DF1646-2ECA-4230-9884-2D0275A11330}" presName="linear" presStyleCnt="0">
        <dgm:presLayoutVars>
          <dgm:animLvl val="lvl"/>
          <dgm:resizeHandles val="exact"/>
        </dgm:presLayoutVars>
      </dgm:prSet>
      <dgm:spPr/>
    </dgm:pt>
    <dgm:pt modelId="{245DF939-7300-4DD8-9C53-5D4A7BD300F5}" type="pres">
      <dgm:prSet presAssocID="{DD2A1664-A032-42F9-9658-64A6CBDD1AF1}" presName="parentText" presStyleLbl="node1" presStyleIdx="0" presStyleCnt="3">
        <dgm:presLayoutVars>
          <dgm:chMax val="0"/>
          <dgm:bulletEnabled val="1"/>
        </dgm:presLayoutVars>
      </dgm:prSet>
      <dgm:spPr/>
    </dgm:pt>
    <dgm:pt modelId="{7A5BB475-9A5D-4C42-8FAC-3FA8EFCCEF69}" type="pres">
      <dgm:prSet presAssocID="{DD2A1664-A032-42F9-9658-64A6CBDD1AF1}" presName="childText" presStyleLbl="revTx" presStyleIdx="0" presStyleCnt="3">
        <dgm:presLayoutVars>
          <dgm:bulletEnabled val="1"/>
        </dgm:presLayoutVars>
      </dgm:prSet>
      <dgm:spPr/>
    </dgm:pt>
    <dgm:pt modelId="{3492A3CE-146E-4EAB-A106-2AF9590D5C25}" type="pres">
      <dgm:prSet presAssocID="{33434D3C-3570-4072-B0F1-6B4E8A992C77}" presName="parentText" presStyleLbl="node1" presStyleIdx="1" presStyleCnt="3">
        <dgm:presLayoutVars>
          <dgm:chMax val="0"/>
          <dgm:bulletEnabled val="1"/>
        </dgm:presLayoutVars>
      </dgm:prSet>
      <dgm:spPr/>
    </dgm:pt>
    <dgm:pt modelId="{B138C9B2-EECE-4D81-A4D6-483861BC2301}" type="pres">
      <dgm:prSet presAssocID="{33434D3C-3570-4072-B0F1-6B4E8A992C77}" presName="childText" presStyleLbl="revTx" presStyleIdx="1" presStyleCnt="3">
        <dgm:presLayoutVars>
          <dgm:bulletEnabled val="1"/>
        </dgm:presLayoutVars>
      </dgm:prSet>
      <dgm:spPr/>
    </dgm:pt>
    <dgm:pt modelId="{07F9AA57-F565-4C81-AF6E-0D7A1B0B39B7}" type="pres">
      <dgm:prSet presAssocID="{FE4FFA63-8A34-4F86-8A5F-36096A099091}" presName="parentText" presStyleLbl="node1" presStyleIdx="2" presStyleCnt="3">
        <dgm:presLayoutVars>
          <dgm:chMax val="0"/>
          <dgm:bulletEnabled val="1"/>
        </dgm:presLayoutVars>
      </dgm:prSet>
      <dgm:spPr/>
    </dgm:pt>
    <dgm:pt modelId="{DEC2643A-05EE-4DDE-8952-7F989821DA28}" type="pres">
      <dgm:prSet presAssocID="{FE4FFA63-8A34-4F86-8A5F-36096A099091}" presName="childText" presStyleLbl="revTx" presStyleIdx="2" presStyleCnt="3">
        <dgm:presLayoutVars>
          <dgm:bulletEnabled val="1"/>
        </dgm:presLayoutVars>
      </dgm:prSet>
      <dgm:spPr/>
    </dgm:pt>
  </dgm:ptLst>
  <dgm:cxnLst>
    <dgm:cxn modelId="{6E7B1E30-640B-4B38-B912-6A0234BAC3FE}" srcId="{DD2A1664-A032-42F9-9658-64A6CBDD1AF1}" destId="{62D61812-0A45-4901-BBDD-3457A2097278}" srcOrd="0" destOrd="0" parTransId="{3E67CD92-2D82-4382-9B28-982EE07754EF}" sibTransId="{A355B4FF-C093-4D3B-A130-DDCEBEF6B4A0}"/>
    <dgm:cxn modelId="{EF4B2E45-787C-4221-BB39-45AD8262BFF7}" srcId="{66DF1646-2ECA-4230-9884-2D0275A11330}" destId="{33434D3C-3570-4072-B0F1-6B4E8A992C77}" srcOrd="1" destOrd="0" parTransId="{53805F99-06E5-49BB-9107-25A9C2A6B9BE}" sibTransId="{5ED96E39-D198-4289-8377-E95FFF11468D}"/>
    <dgm:cxn modelId="{91EA3D6F-4812-4290-BFA4-E0E28E0082CC}" type="presOf" srcId="{FE4FFA63-8A34-4F86-8A5F-36096A099091}" destId="{07F9AA57-F565-4C81-AF6E-0D7A1B0B39B7}" srcOrd="0" destOrd="0" presId="urn:microsoft.com/office/officeart/2005/8/layout/vList2"/>
    <dgm:cxn modelId="{B8818257-B289-445B-AC5D-60C0AFF13B5E}" type="presOf" srcId="{62D61812-0A45-4901-BBDD-3457A2097278}" destId="{7A5BB475-9A5D-4C42-8FAC-3FA8EFCCEF69}" srcOrd="0" destOrd="0" presId="urn:microsoft.com/office/officeart/2005/8/layout/vList2"/>
    <dgm:cxn modelId="{64751883-1DB1-4E9B-8EBE-1557E0FB566C}" type="presOf" srcId="{DD2A1664-A032-42F9-9658-64A6CBDD1AF1}" destId="{245DF939-7300-4DD8-9C53-5D4A7BD300F5}" srcOrd="0" destOrd="0" presId="urn:microsoft.com/office/officeart/2005/8/layout/vList2"/>
    <dgm:cxn modelId="{91D4FA88-B772-4F89-8228-5D695330A2E9}" type="presOf" srcId="{1CB760E5-6E2A-4823-80F2-3678FAF3B907}" destId="{DEC2643A-05EE-4DDE-8952-7F989821DA28}" srcOrd="0" destOrd="0" presId="urn:microsoft.com/office/officeart/2005/8/layout/vList2"/>
    <dgm:cxn modelId="{86B07E9C-B5E7-452A-83C0-B7C18FB0C1D4}" srcId="{66DF1646-2ECA-4230-9884-2D0275A11330}" destId="{DD2A1664-A032-42F9-9658-64A6CBDD1AF1}" srcOrd="0" destOrd="0" parTransId="{E5AAED3B-78EF-4AD6-B6D3-FF4E4C6F74EB}" sibTransId="{7E22E7B4-E0CA-4F8B-83DC-92A96F833B80}"/>
    <dgm:cxn modelId="{ED7BC1AA-9C91-4C60-9BD6-CC3420E9EB24}" type="presOf" srcId="{33434D3C-3570-4072-B0F1-6B4E8A992C77}" destId="{3492A3CE-146E-4EAB-A106-2AF9590D5C25}" srcOrd="0" destOrd="0" presId="urn:microsoft.com/office/officeart/2005/8/layout/vList2"/>
    <dgm:cxn modelId="{02DDA4AC-C608-460E-AA31-6C56EA7CBE12}" type="presOf" srcId="{A59902EE-3C16-4BC5-9115-A6918E4B2118}" destId="{B138C9B2-EECE-4D81-A4D6-483861BC2301}" srcOrd="0" destOrd="0" presId="urn:microsoft.com/office/officeart/2005/8/layout/vList2"/>
    <dgm:cxn modelId="{04CD28CD-2A3C-45A7-AFBC-538A6CFB5EF7}" srcId="{66DF1646-2ECA-4230-9884-2D0275A11330}" destId="{FE4FFA63-8A34-4F86-8A5F-36096A099091}" srcOrd="2" destOrd="0" parTransId="{0F8C7880-9F31-4C06-841F-FD67E6B5C142}" sibTransId="{6736CAAA-78C3-405C-A080-F54AA6972577}"/>
    <dgm:cxn modelId="{6BC605E8-1857-4659-B296-6F6C73948428}" srcId="{FE4FFA63-8A34-4F86-8A5F-36096A099091}" destId="{1CB760E5-6E2A-4823-80F2-3678FAF3B907}" srcOrd="0" destOrd="0" parTransId="{6D309244-8C17-4466-B8AD-DE1A87DB2E9C}" sibTransId="{389ED566-5BA1-42BD-9437-5400148DA6BF}"/>
    <dgm:cxn modelId="{7C1FEEED-8D88-4541-90CF-9687E882D631}" srcId="{33434D3C-3570-4072-B0F1-6B4E8A992C77}" destId="{A59902EE-3C16-4BC5-9115-A6918E4B2118}" srcOrd="0" destOrd="0" parTransId="{AFD22158-AFBA-467F-9313-382E3F0C3A98}" sibTransId="{8CF0F4C3-F614-4255-A363-680D4AE852D5}"/>
    <dgm:cxn modelId="{65122AFF-D518-4DDD-907E-F5FB621A72B6}" type="presOf" srcId="{66DF1646-2ECA-4230-9884-2D0275A11330}" destId="{1FB6DE51-2AE2-4265-8CE0-A78EB1C7BB2D}" srcOrd="0" destOrd="0" presId="urn:microsoft.com/office/officeart/2005/8/layout/vList2"/>
    <dgm:cxn modelId="{F1E2D62E-A4BB-481A-9197-2CE3525561D5}" type="presParOf" srcId="{1FB6DE51-2AE2-4265-8CE0-A78EB1C7BB2D}" destId="{245DF939-7300-4DD8-9C53-5D4A7BD300F5}" srcOrd="0" destOrd="0" presId="urn:microsoft.com/office/officeart/2005/8/layout/vList2"/>
    <dgm:cxn modelId="{5438D613-E8FF-4AF8-B0E5-B0D2A15A4C40}" type="presParOf" srcId="{1FB6DE51-2AE2-4265-8CE0-A78EB1C7BB2D}" destId="{7A5BB475-9A5D-4C42-8FAC-3FA8EFCCEF69}" srcOrd="1" destOrd="0" presId="urn:microsoft.com/office/officeart/2005/8/layout/vList2"/>
    <dgm:cxn modelId="{E2723C8C-8A73-4FD1-855A-895A2111C5EB}" type="presParOf" srcId="{1FB6DE51-2AE2-4265-8CE0-A78EB1C7BB2D}" destId="{3492A3CE-146E-4EAB-A106-2AF9590D5C25}" srcOrd="2" destOrd="0" presId="urn:microsoft.com/office/officeart/2005/8/layout/vList2"/>
    <dgm:cxn modelId="{86FD94DF-1FC1-4180-BE2D-EA2D03A56290}" type="presParOf" srcId="{1FB6DE51-2AE2-4265-8CE0-A78EB1C7BB2D}" destId="{B138C9B2-EECE-4D81-A4D6-483861BC2301}" srcOrd="3" destOrd="0" presId="urn:microsoft.com/office/officeart/2005/8/layout/vList2"/>
    <dgm:cxn modelId="{EE93D34F-A5BF-407D-BF10-D26BB7F73CC5}" type="presParOf" srcId="{1FB6DE51-2AE2-4265-8CE0-A78EB1C7BB2D}" destId="{07F9AA57-F565-4C81-AF6E-0D7A1B0B39B7}" srcOrd="4" destOrd="0" presId="urn:microsoft.com/office/officeart/2005/8/layout/vList2"/>
    <dgm:cxn modelId="{FCF55AF7-AD12-4072-96E0-00B8B10C87F9}" type="presParOf" srcId="{1FB6DE51-2AE2-4265-8CE0-A78EB1C7BB2D}" destId="{DEC2643A-05EE-4DDE-8952-7F989821DA2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153111-6963-4DEA-ABFF-3883B9CBD5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80FC445-BD8D-4590-B15E-1BE49E35CEBB}">
      <dgm:prSet/>
      <dgm:spPr/>
      <dgm:t>
        <a:bodyPr/>
        <a:lstStyle/>
        <a:p>
          <a:r>
            <a:rPr lang="en-US"/>
            <a:t>Guerilla warfare in the Chinese Civil War</a:t>
          </a:r>
        </a:p>
      </dgm:t>
    </dgm:pt>
    <dgm:pt modelId="{68193667-CAC8-45D5-AB7A-E62972AAA1E9}" type="parTrans" cxnId="{CC0B458F-A873-4AB3-BAC3-6936D3F2833F}">
      <dgm:prSet/>
      <dgm:spPr/>
      <dgm:t>
        <a:bodyPr/>
        <a:lstStyle/>
        <a:p>
          <a:endParaRPr lang="en-US"/>
        </a:p>
      </dgm:t>
    </dgm:pt>
    <dgm:pt modelId="{C58A0D76-F8CC-474B-9C4E-563A527557A8}" type="sibTrans" cxnId="{CC0B458F-A873-4AB3-BAC3-6936D3F2833F}">
      <dgm:prSet/>
      <dgm:spPr/>
      <dgm:t>
        <a:bodyPr/>
        <a:lstStyle/>
        <a:p>
          <a:endParaRPr lang="en-US"/>
        </a:p>
      </dgm:t>
    </dgm:pt>
    <dgm:pt modelId="{BC384B59-4921-4265-BCE8-C90AD74D8C04}">
      <dgm:prSet/>
      <dgm:spPr/>
      <dgm:t>
        <a:bodyPr/>
        <a:lstStyle/>
        <a:p>
          <a:r>
            <a:rPr lang="en-US"/>
            <a:t>1. In pairs review the definition of ‘guerrilla war'.</a:t>
          </a:r>
        </a:p>
      </dgm:t>
    </dgm:pt>
    <dgm:pt modelId="{CBE6D379-016D-4048-BA52-62ACDEF6349B}" type="parTrans" cxnId="{78BCF42F-1B51-4DB4-A936-2E31BD24AB58}">
      <dgm:prSet/>
      <dgm:spPr/>
      <dgm:t>
        <a:bodyPr/>
        <a:lstStyle/>
        <a:p>
          <a:endParaRPr lang="en-US"/>
        </a:p>
      </dgm:t>
    </dgm:pt>
    <dgm:pt modelId="{6B002C78-3539-43DB-AB81-C777323C0908}" type="sibTrans" cxnId="{78BCF42F-1B51-4DB4-A936-2E31BD24AB58}">
      <dgm:prSet/>
      <dgm:spPr/>
      <dgm:t>
        <a:bodyPr/>
        <a:lstStyle/>
        <a:p>
          <a:endParaRPr lang="en-US"/>
        </a:p>
      </dgm:t>
    </dgm:pt>
    <dgm:pt modelId="{E5703A7E-D323-4378-8496-018AA4C29DCC}">
      <dgm:prSet/>
      <dgm:spPr/>
      <dgm:t>
        <a:bodyPr/>
        <a:lstStyle/>
        <a:p>
          <a:r>
            <a:rPr lang="en-US"/>
            <a:t>2. Read the sources below and make a note of the different aspects of the CCP's guerilla tactics. In pairs discuss why these would have been successful against the GMD</a:t>
          </a:r>
        </a:p>
      </dgm:t>
    </dgm:pt>
    <dgm:pt modelId="{A82052DC-E74C-49BF-AF3E-431ACE5943D2}" type="parTrans" cxnId="{6C58D44F-A3B6-4D17-A9E2-D92BCCF1A8AA}">
      <dgm:prSet/>
      <dgm:spPr/>
      <dgm:t>
        <a:bodyPr/>
        <a:lstStyle/>
        <a:p>
          <a:endParaRPr lang="en-US"/>
        </a:p>
      </dgm:t>
    </dgm:pt>
    <dgm:pt modelId="{E7F85C0A-C036-4C76-957A-2E771A895839}" type="sibTrans" cxnId="{6C58D44F-A3B6-4D17-A9E2-D92BCCF1A8AA}">
      <dgm:prSet/>
      <dgm:spPr/>
      <dgm:t>
        <a:bodyPr/>
        <a:lstStyle/>
        <a:p>
          <a:endParaRPr lang="en-US"/>
        </a:p>
      </dgm:t>
    </dgm:pt>
    <dgm:pt modelId="{34598EE1-54CB-41D3-A874-1DD99727F131}" type="pres">
      <dgm:prSet presAssocID="{99153111-6963-4DEA-ABFF-3883B9CBD5F0}" presName="linear" presStyleCnt="0">
        <dgm:presLayoutVars>
          <dgm:animLvl val="lvl"/>
          <dgm:resizeHandles val="exact"/>
        </dgm:presLayoutVars>
      </dgm:prSet>
      <dgm:spPr/>
    </dgm:pt>
    <dgm:pt modelId="{DF23F16E-A6BC-41DB-A00D-C61F65028508}" type="pres">
      <dgm:prSet presAssocID="{380FC445-BD8D-4590-B15E-1BE49E35CEBB}" presName="parentText" presStyleLbl="node1" presStyleIdx="0" presStyleCnt="1">
        <dgm:presLayoutVars>
          <dgm:chMax val="0"/>
          <dgm:bulletEnabled val="1"/>
        </dgm:presLayoutVars>
      </dgm:prSet>
      <dgm:spPr/>
    </dgm:pt>
    <dgm:pt modelId="{ACBFBEB8-BA98-4DD6-80A8-18D56141161B}" type="pres">
      <dgm:prSet presAssocID="{380FC445-BD8D-4590-B15E-1BE49E35CEBB}" presName="childText" presStyleLbl="revTx" presStyleIdx="0" presStyleCnt="1">
        <dgm:presLayoutVars>
          <dgm:bulletEnabled val="1"/>
        </dgm:presLayoutVars>
      </dgm:prSet>
      <dgm:spPr/>
    </dgm:pt>
  </dgm:ptLst>
  <dgm:cxnLst>
    <dgm:cxn modelId="{BE4F972F-5EE2-43F1-8EC2-82DC4B43F60A}" type="presOf" srcId="{E5703A7E-D323-4378-8496-018AA4C29DCC}" destId="{ACBFBEB8-BA98-4DD6-80A8-18D56141161B}" srcOrd="0" destOrd="1" presId="urn:microsoft.com/office/officeart/2005/8/layout/vList2"/>
    <dgm:cxn modelId="{78BCF42F-1B51-4DB4-A936-2E31BD24AB58}" srcId="{380FC445-BD8D-4590-B15E-1BE49E35CEBB}" destId="{BC384B59-4921-4265-BCE8-C90AD74D8C04}" srcOrd="0" destOrd="0" parTransId="{CBE6D379-016D-4048-BA52-62ACDEF6349B}" sibTransId="{6B002C78-3539-43DB-AB81-C777323C0908}"/>
    <dgm:cxn modelId="{6C58D44F-A3B6-4D17-A9E2-D92BCCF1A8AA}" srcId="{380FC445-BD8D-4590-B15E-1BE49E35CEBB}" destId="{E5703A7E-D323-4378-8496-018AA4C29DCC}" srcOrd="1" destOrd="0" parTransId="{A82052DC-E74C-49BF-AF3E-431ACE5943D2}" sibTransId="{E7F85C0A-C036-4C76-957A-2E771A895839}"/>
    <dgm:cxn modelId="{49D73855-2463-4D74-B39F-377641A9CBB4}" type="presOf" srcId="{99153111-6963-4DEA-ABFF-3883B9CBD5F0}" destId="{34598EE1-54CB-41D3-A874-1DD99727F131}" srcOrd="0" destOrd="0" presId="urn:microsoft.com/office/officeart/2005/8/layout/vList2"/>
    <dgm:cxn modelId="{F5B80F7E-3218-424C-A772-9A4689C3CA2E}" type="presOf" srcId="{BC384B59-4921-4265-BCE8-C90AD74D8C04}" destId="{ACBFBEB8-BA98-4DD6-80A8-18D56141161B}" srcOrd="0" destOrd="0" presId="urn:microsoft.com/office/officeart/2005/8/layout/vList2"/>
    <dgm:cxn modelId="{09318C87-5D57-4605-8056-D1266A98A106}" type="presOf" srcId="{380FC445-BD8D-4590-B15E-1BE49E35CEBB}" destId="{DF23F16E-A6BC-41DB-A00D-C61F65028508}" srcOrd="0" destOrd="0" presId="urn:microsoft.com/office/officeart/2005/8/layout/vList2"/>
    <dgm:cxn modelId="{CC0B458F-A873-4AB3-BAC3-6936D3F2833F}" srcId="{99153111-6963-4DEA-ABFF-3883B9CBD5F0}" destId="{380FC445-BD8D-4590-B15E-1BE49E35CEBB}" srcOrd="0" destOrd="0" parTransId="{68193667-CAC8-45D5-AB7A-E62972AAA1E9}" sibTransId="{C58A0D76-F8CC-474B-9C4E-563A527557A8}"/>
    <dgm:cxn modelId="{634F7128-4F29-4165-8AE6-DA0D75A83D3A}" type="presParOf" srcId="{34598EE1-54CB-41D3-A874-1DD99727F131}" destId="{DF23F16E-A6BC-41DB-A00D-C61F65028508}" srcOrd="0" destOrd="0" presId="urn:microsoft.com/office/officeart/2005/8/layout/vList2"/>
    <dgm:cxn modelId="{2A2F232D-3E41-4994-8627-53EFC12A1DB0}" type="presParOf" srcId="{34598EE1-54CB-41D3-A874-1DD99727F131}" destId="{ACBFBEB8-BA98-4DD6-80A8-18D56141161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153111-6963-4DEA-ABFF-3883B9CBD5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80FC445-BD8D-4590-B15E-1BE49E35CEBB}">
      <dgm:prSet/>
      <dgm:spPr/>
      <dgm:t>
        <a:bodyPr/>
        <a:lstStyle/>
        <a:p>
          <a:r>
            <a:rPr lang="en-US"/>
            <a:t>Guerilla warfare in the Chinese Civil War</a:t>
          </a:r>
        </a:p>
      </dgm:t>
    </dgm:pt>
    <dgm:pt modelId="{68193667-CAC8-45D5-AB7A-E62972AAA1E9}" type="parTrans" cxnId="{CC0B458F-A873-4AB3-BAC3-6936D3F2833F}">
      <dgm:prSet/>
      <dgm:spPr/>
      <dgm:t>
        <a:bodyPr/>
        <a:lstStyle/>
        <a:p>
          <a:endParaRPr lang="en-US"/>
        </a:p>
      </dgm:t>
    </dgm:pt>
    <dgm:pt modelId="{C58A0D76-F8CC-474B-9C4E-563A527557A8}" type="sibTrans" cxnId="{CC0B458F-A873-4AB3-BAC3-6936D3F2833F}">
      <dgm:prSet/>
      <dgm:spPr/>
      <dgm:t>
        <a:bodyPr/>
        <a:lstStyle/>
        <a:p>
          <a:endParaRPr lang="en-US"/>
        </a:p>
      </dgm:t>
    </dgm:pt>
    <dgm:pt modelId="{BC384B59-4921-4265-BCE8-C90AD74D8C04}">
      <dgm:prSet/>
      <dgm:spPr/>
      <dgm:t>
        <a:bodyPr/>
        <a:lstStyle/>
        <a:p>
          <a:r>
            <a:rPr lang="en-US"/>
            <a:t>1. In pairs review the definition of ‘guerrilla war'.</a:t>
          </a:r>
        </a:p>
      </dgm:t>
    </dgm:pt>
    <dgm:pt modelId="{CBE6D379-016D-4048-BA52-62ACDEF6349B}" type="parTrans" cxnId="{78BCF42F-1B51-4DB4-A936-2E31BD24AB58}">
      <dgm:prSet/>
      <dgm:spPr/>
      <dgm:t>
        <a:bodyPr/>
        <a:lstStyle/>
        <a:p>
          <a:endParaRPr lang="en-US"/>
        </a:p>
      </dgm:t>
    </dgm:pt>
    <dgm:pt modelId="{6B002C78-3539-43DB-AB81-C777323C0908}" type="sibTrans" cxnId="{78BCF42F-1B51-4DB4-A936-2E31BD24AB58}">
      <dgm:prSet/>
      <dgm:spPr/>
      <dgm:t>
        <a:bodyPr/>
        <a:lstStyle/>
        <a:p>
          <a:endParaRPr lang="en-US"/>
        </a:p>
      </dgm:t>
    </dgm:pt>
    <dgm:pt modelId="{E5703A7E-D323-4378-8496-018AA4C29DCC}">
      <dgm:prSet/>
      <dgm:spPr/>
      <dgm:t>
        <a:bodyPr/>
        <a:lstStyle/>
        <a:p>
          <a:r>
            <a:rPr lang="en-US"/>
            <a:t>2. Read the sources below and make a note of the different aspects of the CCP's guerilla tactics. In pairs discuss why these would have been successful against the GMD</a:t>
          </a:r>
        </a:p>
      </dgm:t>
    </dgm:pt>
    <dgm:pt modelId="{A82052DC-E74C-49BF-AF3E-431ACE5943D2}" type="parTrans" cxnId="{6C58D44F-A3B6-4D17-A9E2-D92BCCF1A8AA}">
      <dgm:prSet/>
      <dgm:spPr/>
      <dgm:t>
        <a:bodyPr/>
        <a:lstStyle/>
        <a:p>
          <a:endParaRPr lang="en-US"/>
        </a:p>
      </dgm:t>
    </dgm:pt>
    <dgm:pt modelId="{E7F85C0A-C036-4C76-957A-2E771A895839}" type="sibTrans" cxnId="{6C58D44F-A3B6-4D17-A9E2-D92BCCF1A8AA}">
      <dgm:prSet/>
      <dgm:spPr/>
      <dgm:t>
        <a:bodyPr/>
        <a:lstStyle/>
        <a:p>
          <a:endParaRPr lang="en-US"/>
        </a:p>
      </dgm:t>
    </dgm:pt>
    <dgm:pt modelId="{34598EE1-54CB-41D3-A874-1DD99727F131}" type="pres">
      <dgm:prSet presAssocID="{99153111-6963-4DEA-ABFF-3883B9CBD5F0}" presName="linear" presStyleCnt="0">
        <dgm:presLayoutVars>
          <dgm:animLvl val="lvl"/>
          <dgm:resizeHandles val="exact"/>
        </dgm:presLayoutVars>
      </dgm:prSet>
      <dgm:spPr/>
    </dgm:pt>
    <dgm:pt modelId="{DF23F16E-A6BC-41DB-A00D-C61F65028508}" type="pres">
      <dgm:prSet presAssocID="{380FC445-BD8D-4590-B15E-1BE49E35CEBB}" presName="parentText" presStyleLbl="node1" presStyleIdx="0" presStyleCnt="1">
        <dgm:presLayoutVars>
          <dgm:chMax val="0"/>
          <dgm:bulletEnabled val="1"/>
        </dgm:presLayoutVars>
      </dgm:prSet>
      <dgm:spPr/>
    </dgm:pt>
    <dgm:pt modelId="{ACBFBEB8-BA98-4DD6-80A8-18D56141161B}" type="pres">
      <dgm:prSet presAssocID="{380FC445-BD8D-4590-B15E-1BE49E35CEBB}" presName="childText" presStyleLbl="revTx" presStyleIdx="0" presStyleCnt="1">
        <dgm:presLayoutVars>
          <dgm:bulletEnabled val="1"/>
        </dgm:presLayoutVars>
      </dgm:prSet>
      <dgm:spPr/>
    </dgm:pt>
  </dgm:ptLst>
  <dgm:cxnLst>
    <dgm:cxn modelId="{BE4F972F-5EE2-43F1-8EC2-82DC4B43F60A}" type="presOf" srcId="{E5703A7E-D323-4378-8496-018AA4C29DCC}" destId="{ACBFBEB8-BA98-4DD6-80A8-18D56141161B}" srcOrd="0" destOrd="1" presId="urn:microsoft.com/office/officeart/2005/8/layout/vList2"/>
    <dgm:cxn modelId="{78BCF42F-1B51-4DB4-A936-2E31BD24AB58}" srcId="{380FC445-BD8D-4590-B15E-1BE49E35CEBB}" destId="{BC384B59-4921-4265-BCE8-C90AD74D8C04}" srcOrd="0" destOrd="0" parTransId="{CBE6D379-016D-4048-BA52-62ACDEF6349B}" sibTransId="{6B002C78-3539-43DB-AB81-C777323C0908}"/>
    <dgm:cxn modelId="{6C58D44F-A3B6-4D17-A9E2-D92BCCF1A8AA}" srcId="{380FC445-BD8D-4590-B15E-1BE49E35CEBB}" destId="{E5703A7E-D323-4378-8496-018AA4C29DCC}" srcOrd="1" destOrd="0" parTransId="{A82052DC-E74C-49BF-AF3E-431ACE5943D2}" sibTransId="{E7F85C0A-C036-4C76-957A-2E771A895839}"/>
    <dgm:cxn modelId="{49D73855-2463-4D74-B39F-377641A9CBB4}" type="presOf" srcId="{99153111-6963-4DEA-ABFF-3883B9CBD5F0}" destId="{34598EE1-54CB-41D3-A874-1DD99727F131}" srcOrd="0" destOrd="0" presId="urn:microsoft.com/office/officeart/2005/8/layout/vList2"/>
    <dgm:cxn modelId="{F5B80F7E-3218-424C-A772-9A4689C3CA2E}" type="presOf" srcId="{BC384B59-4921-4265-BCE8-C90AD74D8C04}" destId="{ACBFBEB8-BA98-4DD6-80A8-18D56141161B}" srcOrd="0" destOrd="0" presId="urn:microsoft.com/office/officeart/2005/8/layout/vList2"/>
    <dgm:cxn modelId="{09318C87-5D57-4605-8056-D1266A98A106}" type="presOf" srcId="{380FC445-BD8D-4590-B15E-1BE49E35CEBB}" destId="{DF23F16E-A6BC-41DB-A00D-C61F65028508}" srcOrd="0" destOrd="0" presId="urn:microsoft.com/office/officeart/2005/8/layout/vList2"/>
    <dgm:cxn modelId="{CC0B458F-A873-4AB3-BAC3-6936D3F2833F}" srcId="{99153111-6963-4DEA-ABFF-3883B9CBD5F0}" destId="{380FC445-BD8D-4590-B15E-1BE49E35CEBB}" srcOrd="0" destOrd="0" parTransId="{68193667-CAC8-45D5-AB7A-E62972AAA1E9}" sibTransId="{C58A0D76-F8CC-474B-9C4E-563A527557A8}"/>
    <dgm:cxn modelId="{634F7128-4F29-4165-8AE6-DA0D75A83D3A}" type="presParOf" srcId="{34598EE1-54CB-41D3-A874-1DD99727F131}" destId="{DF23F16E-A6BC-41DB-A00D-C61F65028508}" srcOrd="0" destOrd="0" presId="urn:microsoft.com/office/officeart/2005/8/layout/vList2"/>
    <dgm:cxn modelId="{2A2F232D-3E41-4994-8627-53EFC12A1DB0}" type="presParOf" srcId="{34598EE1-54CB-41D3-A874-1DD99727F131}" destId="{ACBFBEB8-BA98-4DD6-80A8-18D56141161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D6D1B-89C7-4FD5-8164-2CF77F12B87D}">
      <dsp:nvSpPr>
        <dsp:cNvPr id="0" name=""/>
        <dsp:cNvSpPr/>
      </dsp:nvSpPr>
      <dsp:spPr>
        <a:xfrm>
          <a:off x="0" y="2525"/>
          <a:ext cx="6688713" cy="516702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Qing dynasty</a:t>
          </a:r>
        </a:p>
        <a:p>
          <a:pPr marL="228600" lvl="1" indent="-228600" algn="l" defTabSz="933450">
            <a:lnSpc>
              <a:spcPct val="90000"/>
            </a:lnSpc>
            <a:spcBef>
              <a:spcPct val="0"/>
            </a:spcBef>
            <a:spcAft>
              <a:spcPct val="15000"/>
            </a:spcAft>
            <a:buChar char="•"/>
          </a:pPr>
          <a:r>
            <a:rPr lang="en-US" sz="2100" kern="1200"/>
            <a:t>China was historically a conservative nation led by powerful emperors. </a:t>
          </a:r>
        </a:p>
        <a:p>
          <a:pPr marL="228600" lvl="1" indent="-228600" algn="l" defTabSz="933450">
            <a:lnSpc>
              <a:spcPct val="90000"/>
            </a:lnSpc>
            <a:spcBef>
              <a:spcPct val="0"/>
            </a:spcBef>
            <a:spcAft>
              <a:spcPct val="15000"/>
            </a:spcAft>
            <a:buChar char="•"/>
          </a:pPr>
          <a:r>
            <a:rPr lang="en-US" sz="2100" kern="1200"/>
            <a:t>Collectivism and Confucianism were two philosophies that guided Chinese society for centuries. </a:t>
          </a:r>
        </a:p>
        <a:p>
          <a:pPr marL="228600" lvl="1" indent="-228600" algn="l" defTabSz="933450">
            <a:lnSpc>
              <a:spcPct val="90000"/>
            </a:lnSpc>
            <a:spcBef>
              <a:spcPct val="0"/>
            </a:spcBef>
            <a:spcAft>
              <a:spcPct val="15000"/>
            </a:spcAft>
            <a:buChar char="•"/>
          </a:pPr>
          <a:r>
            <a:rPr lang="en-US" sz="2100" kern="1200" dirty="0"/>
            <a:t>Chinese culture has always been a collective one where the group was at the </a:t>
          </a:r>
          <a:r>
            <a:rPr lang="en-US" sz="2100" kern="1200" dirty="0" err="1"/>
            <a:t>centre</a:t>
          </a:r>
          <a:r>
            <a:rPr lang="en-US" sz="2100" kern="1200" dirty="0"/>
            <a:t> of everything (for example, people always ate and worked together) while Confucianism was a code of conduct Chinese people had to follow in order to live a harmonious life. </a:t>
          </a:r>
        </a:p>
        <a:p>
          <a:pPr marL="228600" lvl="1" indent="-228600" algn="l" defTabSz="933450">
            <a:lnSpc>
              <a:spcPct val="90000"/>
            </a:lnSpc>
            <a:spcBef>
              <a:spcPct val="0"/>
            </a:spcBef>
            <a:spcAft>
              <a:spcPct val="15000"/>
            </a:spcAft>
            <a:buChar char="•"/>
          </a:pPr>
          <a:r>
            <a:rPr lang="en-US" sz="2100" kern="1200" dirty="0"/>
            <a:t>In 1644 ethnic Manchus from the north of China defeated the majority ethnic Hans and replaced the Ming dynasty, with the Qing (Ch’ing) dynasty. The Qing dynasty lasted until 1911.</a:t>
          </a:r>
        </a:p>
      </dsp:txBody>
      <dsp:txXfrm>
        <a:off x="151337" y="153862"/>
        <a:ext cx="6386039" cy="486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DF939-7300-4DD8-9C53-5D4A7BD300F5}">
      <dsp:nvSpPr>
        <dsp:cNvPr id="0" name=""/>
        <dsp:cNvSpPr/>
      </dsp:nvSpPr>
      <dsp:spPr>
        <a:xfrm>
          <a:off x="0" y="195798"/>
          <a:ext cx="749023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Disputes between Zhang Guotao, Zhu De, and Mao</a:t>
          </a:r>
          <a:endParaRPr lang="en-US" sz="2100" kern="1200"/>
        </a:p>
      </dsp:txBody>
      <dsp:txXfrm>
        <a:off x="24588" y="220386"/>
        <a:ext cx="7441062" cy="454509"/>
      </dsp:txXfrm>
    </dsp:sp>
    <dsp:sp modelId="{7A5BB475-9A5D-4C42-8FAC-3FA8EFCCEF69}">
      <dsp:nvSpPr>
        <dsp:cNvPr id="0" name=""/>
        <dsp:cNvSpPr/>
      </dsp:nvSpPr>
      <dsp:spPr>
        <a:xfrm>
          <a:off x="0" y="699483"/>
          <a:ext cx="7490238" cy="186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Mao had 10,000 left in his army, and this force finally met up with 45,000 men under the command of Zhang in Sichuan. The two leaders disagreed on what the Red Army’s next move should be. Mao wanted to go north to the Shaanxi Soviet, where they could fight the Japanese. Zhang wanted to stay in western Sichuan, or go further west to have closer access to the USSR. They could not agree and ended up going separate ways. Zhu De decided to go with Zhang, and the two generals took the majority of forces with them. The GMD attacked them, split their forces, and Zhu fled to join Mao. Zhang’s forces were virtually destroyed.</a:t>
          </a:r>
        </a:p>
      </dsp:txBody>
      <dsp:txXfrm>
        <a:off x="0" y="699483"/>
        <a:ext cx="7490238" cy="1869210"/>
      </dsp:txXfrm>
    </dsp:sp>
    <dsp:sp modelId="{3492A3CE-146E-4EAB-A106-2AF9590D5C25}">
      <dsp:nvSpPr>
        <dsp:cNvPr id="0" name=""/>
        <dsp:cNvSpPr/>
      </dsp:nvSpPr>
      <dsp:spPr>
        <a:xfrm>
          <a:off x="0" y="2568693"/>
          <a:ext cx="749023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Songpan Marshes</a:t>
          </a:r>
          <a:endParaRPr lang="en-US" sz="2100" kern="1200"/>
        </a:p>
      </dsp:txBody>
      <dsp:txXfrm>
        <a:off x="24588" y="2593281"/>
        <a:ext cx="7441062" cy="454509"/>
      </dsp:txXfrm>
    </dsp:sp>
    <dsp:sp modelId="{B138C9B2-EECE-4D81-A4D6-483861BC2301}">
      <dsp:nvSpPr>
        <dsp:cNvPr id="0" name=""/>
        <dsp:cNvSpPr/>
      </dsp:nvSpPr>
      <dsp:spPr>
        <a:xfrm>
          <a:off x="0" y="3072378"/>
          <a:ext cx="7490238"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To get to Shaanxi, Mao had to cross the unmapped and deadly Songpan Marshes, where men sank into the mud and drowned, faced attack from local tribes, and ate poisonous plants in an attempt to fend off starvation. Of the 10,000 that entered the marshes, only 7,000 made it across the 400-kilometre region.</a:t>
          </a:r>
        </a:p>
      </dsp:txBody>
      <dsp:txXfrm>
        <a:off x="0" y="3072378"/>
        <a:ext cx="7490238" cy="956340"/>
      </dsp:txXfrm>
    </dsp:sp>
    <dsp:sp modelId="{07F9AA57-F565-4C81-AF6E-0D7A1B0B39B7}">
      <dsp:nvSpPr>
        <dsp:cNvPr id="0" name=""/>
        <dsp:cNvSpPr/>
      </dsp:nvSpPr>
      <dsp:spPr>
        <a:xfrm>
          <a:off x="0" y="4028718"/>
          <a:ext cx="7490238"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Shaanxi</a:t>
          </a:r>
          <a:endParaRPr lang="en-US" sz="2100" kern="1200"/>
        </a:p>
      </dsp:txBody>
      <dsp:txXfrm>
        <a:off x="24588" y="4053306"/>
        <a:ext cx="7441062" cy="454509"/>
      </dsp:txXfrm>
    </dsp:sp>
    <dsp:sp modelId="{DEC2643A-05EE-4DDE-8952-7F989821DA28}">
      <dsp:nvSpPr>
        <dsp:cNvPr id="0" name=""/>
        <dsp:cNvSpPr/>
      </dsp:nvSpPr>
      <dsp:spPr>
        <a:xfrm>
          <a:off x="0" y="4532403"/>
          <a:ext cx="7490238"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81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After marching 9,600 kilometres, and fi ghting 15 major battles and many smaller skirmishes, Mao’s army arrived at the Shaanxi Soviet in October 1935. Here they set up a Communist base centred on the town of Yan’an.</a:t>
          </a:r>
        </a:p>
      </dsp:txBody>
      <dsp:txXfrm>
        <a:off x="0" y="4532403"/>
        <a:ext cx="7490238" cy="738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3F16E-A6BC-41DB-A00D-C61F65028508}">
      <dsp:nvSpPr>
        <dsp:cNvPr id="0" name=""/>
        <dsp:cNvSpPr/>
      </dsp:nvSpPr>
      <dsp:spPr>
        <a:xfrm>
          <a:off x="0" y="32934"/>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Guerilla warfare in the Chinese Civil War</a:t>
          </a:r>
        </a:p>
      </dsp:txBody>
      <dsp:txXfrm>
        <a:off x="30442" y="63376"/>
        <a:ext cx="10454716" cy="562726"/>
      </dsp:txXfrm>
    </dsp:sp>
    <dsp:sp modelId="{ACBFBEB8-BA98-4DD6-80A8-18D56141161B}">
      <dsp:nvSpPr>
        <dsp:cNvPr id="0" name=""/>
        <dsp:cNvSpPr/>
      </dsp:nvSpPr>
      <dsp:spPr>
        <a:xfrm>
          <a:off x="0" y="656544"/>
          <a:ext cx="105156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1. In pairs review the definition of ‘guerrilla war'.</a:t>
          </a:r>
        </a:p>
        <a:p>
          <a:pPr marL="228600" lvl="1" indent="-228600" algn="l" defTabSz="889000">
            <a:lnSpc>
              <a:spcPct val="90000"/>
            </a:lnSpc>
            <a:spcBef>
              <a:spcPct val="0"/>
            </a:spcBef>
            <a:spcAft>
              <a:spcPct val="20000"/>
            </a:spcAft>
            <a:buChar char="•"/>
          </a:pPr>
          <a:r>
            <a:rPr lang="en-US" sz="2000" kern="1200"/>
            <a:t>2. Read the sources below and make a note of the different aspects of the CCP's guerilla tactics. In pairs discuss why these would have been successful against the GMD</a:t>
          </a:r>
        </a:p>
      </dsp:txBody>
      <dsp:txXfrm>
        <a:off x="0" y="656544"/>
        <a:ext cx="10515600" cy="968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3F16E-A6BC-41DB-A00D-C61F65028508}">
      <dsp:nvSpPr>
        <dsp:cNvPr id="0" name=""/>
        <dsp:cNvSpPr/>
      </dsp:nvSpPr>
      <dsp:spPr>
        <a:xfrm>
          <a:off x="0" y="32934"/>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Guerilla warfare in the Chinese Civil War</a:t>
          </a:r>
        </a:p>
      </dsp:txBody>
      <dsp:txXfrm>
        <a:off x="30442" y="63376"/>
        <a:ext cx="10454716" cy="562726"/>
      </dsp:txXfrm>
    </dsp:sp>
    <dsp:sp modelId="{ACBFBEB8-BA98-4DD6-80A8-18D56141161B}">
      <dsp:nvSpPr>
        <dsp:cNvPr id="0" name=""/>
        <dsp:cNvSpPr/>
      </dsp:nvSpPr>
      <dsp:spPr>
        <a:xfrm>
          <a:off x="0" y="656544"/>
          <a:ext cx="105156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1. In pairs review the definition of ‘guerrilla war'.</a:t>
          </a:r>
        </a:p>
        <a:p>
          <a:pPr marL="228600" lvl="1" indent="-228600" algn="l" defTabSz="889000">
            <a:lnSpc>
              <a:spcPct val="90000"/>
            </a:lnSpc>
            <a:spcBef>
              <a:spcPct val="0"/>
            </a:spcBef>
            <a:spcAft>
              <a:spcPct val="20000"/>
            </a:spcAft>
            <a:buChar char="•"/>
          </a:pPr>
          <a:r>
            <a:rPr lang="en-US" sz="2000" kern="1200"/>
            <a:t>2. Read the sources below and make a note of the different aspects of the CCP's guerilla tactics. In pairs discuss why these would have been successful against the GMD</a:t>
          </a:r>
        </a:p>
      </dsp:txBody>
      <dsp:txXfrm>
        <a:off x="0" y="656544"/>
        <a:ext cx="10515600" cy="9687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4:15:30.310"/>
    </inkml:context>
    <inkml:brush xml:id="br0">
      <inkml:brushProperty name="width" value="0.05" units="cm"/>
      <inkml:brushProperty name="height" value="0.05" units="cm"/>
    </inkml:brush>
  </inkml:definitions>
  <inkml:trace contextRef="#ctx0" brushRef="#br0">0 204 24575,'2'-5'0,"0"0"0,0 0 0,0 0 0,1 0 0,-1 1 0,1-1 0,1 1 0,-1 0 0,0 0 0,6-5 0,11-16 0,5-27 0,-21 42 0,0 0 0,1 0 0,0 1 0,0-1 0,11-12 0,-11 24 0,-2 12 0,-1 14 0,-4 67 0,2 72 0,7-136 0,-6-26 0,1-1 0,-1 0 0,0 1 0,-1-1 0,1 0 0,-1 1 0,0-1 0,-1 6 0,1-8 0,-1-1 0,1 1 0,-1-1 0,0 1 0,0-1 0,0 0 0,0 1 0,0-1 0,0 0 0,0 0 0,0 0 0,0 0 0,-1 0 0,1 0 0,0 0 0,-1 0 0,1 0 0,0-1 0,-1 1 0,0 0 0,1-1 0,-1 1 0,1-1 0,-1 0 0,1 1 0,-1-1 0,-2 0 0,-29 1 0,24-1 0,25-1 0,84 1 0,28-2 0,-106-2-1365,-6-2-5461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4:15:34.904"/>
    </inkml:context>
    <inkml:brush xml:id="br0">
      <inkml:brushProperty name="width" value="0.05" units="cm"/>
      <inkml:brushProperty name="height" value="0.05" units="cm"/>
    </inkml:brush>
  </inkml:definitions>
  <inkml:trace contextRef="#ctx0" brushRef="#br0">0 256 24575,'1'-3'0,"1"-1"0,-1 1 0,1 0 0,-1 0 0,1 0 0,0 0 0,0 0 0,1 0 0,-1 1 0,0-1 0,1 1 0,-1-1 0,1 1 0,0 0 0,0 0 0,0 0 0,0 1 0,6-3 0,20-17 0,0-22 0,-25 35 0,0 0 0,1 1 0,0 0 0,9-10 0,15-21 0,-25 32 0,0 0 0,0 0 0,1 0 0,-1 0 0,1 1 0,1 0 0,-1 0 0,9-6 0,-14 11 0,1 0 0,-1 0 0,0 0 0,1 0 0,-1 0 0,0 0 0,1 0 0,-1 0 0,0 0 0,1 0 0,-1 0 0,0 0 0,1 1 0,-1-1 0,0 0 0,1 0 0,-1 0 0,0 0 0,1 1 0,-1-1 0,0 0 0,0 0 0,1 0 0,-1 1 0,0-1 0,0 0 0,1 1 0,-1-1 0,0 0 0,0 1 0,0-1 0,0 0 0,0 0 0,1 1 0,-1-1 0,0 0 0,0 1 0,0-1 0,0 1 0,0-1 0,0 0 0,0 1 0,0-1 0,0 0 0,0 1 0,0-1 0,0 0 0,-1 1 0,1-1 0,0 0 0,0 1 0,0-1 0,0 0 0,0 1 0,-1-1 0,1 0 0,-1 1 0,-4 22 0,-4 3 0,1 0 0,1 0 0,1 0 0,2 1 0,0 0 0,2 0 0,1 0 0,1 0 0,6 45 0,-5-71-3,-1 0 0,0 1-1,0-1 1,0 1-1,0-1 1,0 0 0,0 1-1,0-1 1,0 1 0,-1-1-1,1 0 1,-1 1 0,1-1-1,-1 0 1,1 1 0,-1-1-1,0 0 1,1 0 0,-1 1-1,0-1 1,0 0 0,0 0-1,-2 1 1,0 1 25,-1-1 0,0 1 1,1-1-1,-1 0 0,0 0 0,0-1 1,0 1-1,-5 0 0,-7 2-393,-1-2-1,0 0 1,-17 1 0,13-3-6455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4T14:15:39.602"/>
    </inkml:context>
    <inkml:brush xml:id="br0">
      <inkml:brushProperty name="width" value="0.05" units="cm"/>
      <inkml:brushProperty name="height" value="0.05" units="cm"/>
    </inkml:brush>
  </inkml:definitions>
  <inkml:trace contextRef="#ctx0" brushRef="#br0">0 207 24575,'2'-4'0,"-1"0"0,1 0 0,0 1 0,-1-1 0,2 0 0,-1 1 0,0 0 0,1-1 0,5-5 0,5-8 0,27-65 0,-13 24 0,-27 58 0,0-1 0,0 1 0,0 0 0,0 0 0,0-1 0,0 1 0,0 0 0,0-1 0,0 1 0,1 0 0,-1-1 0,0 1 0,0 0 0,0 0 0,0-1 0,0 1 0,1 0 0,-1 0 0,0-1 0,0 1 0,0 0 0,1 0 0,-1 0 0,0 0 0,0-1 0,1 1 0,-1 0 0,0 0 0,0 0 0,1 0 0,-1 0 0,0 0 0,1-1 0,-1 1 0,0 0 0,0 0 0,1 0 0,-1 0 0,0 0 0,1 0 0,-1 0 0,0 0 0,1 1 0,-1-1 0,0 0 0,0 0 0,1 0 0,-1 0 0,0 0 0,0 0 0,1 0 0,-1 1 0,7 20 0,-2 29 0,-5-36 0,0 16 0,1-1 0,1 1 0,9 39 0,-6-45 0,-2 2 0,1 25 0,4 29 0,-8-78 0,0-1 0,1 0 0,-1 0 0,0 0 0,0 1 0,0-1 0,0 0 0,-1 0 0,1 0 0,0 0 0,0 1 0,-1-1 0,1 0 0,0 0 0,-1 0 0,0 0 0,1 0 0,-1 0 0,1 0 0,-1 0 0,0 0 0,0 0 0,0 0 0,1 0 0,-1 0 0,-2 0 0,0 1 0,0 0 0,0-1 0,0 0 0,-1 0 0,1 0 0,0 0 0,-1 0 0,1-1 0,-6 1 0,-3-1 0,0 0 0,0 0 0,0-2 0,-20-4 0,4-5 0,29 5 0,16 0 0,31-3-455,1 1 0,86-2 0,-113 11-6371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C74F5-031A-4B2C-9F80-422B0A6EF009}"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DBCF9-CE65-42EB-BC0B-3DD6F8EFB7DF}" type="slidenum">
              <a:rPr lang="en-US" smtClean="0"/>
              <a:t>‹#›</a:t>
            </a:fld>
            <a:endParaRPr lang="en-US"/>
          </a:p>
        </p:txBody>
      </p:sp>
    </p:spTree>
    <p:extLst>
      <p:ext uri="{BB962C8B-B14F-4D97-AF65-F5344CB8AC3E}">
        <p14:creationId xmlns:p14="http://schemas.microsoft.com/office/powerpoint/2010/main" val="30789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DBCF9-CE65-42EB-BC0B-3DD6F8EFB7DF}" type="slidenum">
              <a:rPr lang="en-US" smtClean="0"/>
              <a:t>38</a:t>
            </a:fld>
            <a:endParaRPr lang="en-US"/>
          </a:p>
        </p:txBody>
      </p:sp>
    </p:spTree>
    <p:extLst>
      <p:ext uri="{BB962C8B-B14F-4D97-AF65-F5344CB8AC3E}">
        <p14:creationId xmlns:p14="http://schemas.microsoft.com/office/powerpoint/2010/main" val="110250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DBCF9-CE65-42EB-BC0B-3DD6F8EFB7DF}" type="slidenum">
              <a:rPr lang="en-US" smtClean="0"/>
              <a:t>39</a:t>
            </a:fld>
            <a:endParaRPr lang="en-US"/>
          </a:p>
        </p:txBody>
      </p:sp>
    </p:spTree>
    <p:extLst>
      <p:ext uri="{BB962C8B-B14F-4D97-AF65-F5344CB8AC3E}">
        <p14:creationId xmlns:p14="http://schemas.microsoft.com/office/powerpoint/2010/main" val="58935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29304D-DB63-4683-9AC6-58D938F47107}"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144407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9304D-DB63-4683-9AC6-58D938F47107}"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100004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9304D-DB63-4683-9AC6-58D938F47107}"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117573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29304D-DB63-4683-9AC6-58D938F47107}"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2802491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29304D-DB63-4683-9AC6-58D938F47107}"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140512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29304D-DB63-4683-9AC6-58D938F47107}"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275400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29304D-DB63-4683-9AC6-58D938F47107}"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380696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29304D-DB63-4683-9AC6-58D938F47107}"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2758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9304D-DB63-4683-9AC6-58D938F47107}"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33285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9304D-DB63-4683-9AC6-58D938F47107}"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46314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29304D-DB63-4683-9AC6-58D938F47107}"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3EC0F4-E9A0-454D-8DD5-F03D454B3631}" type="slidenum">
              <a:rPr lang="en-US" smtClean="0"/>
              <a:t>‹#›</a:t>
            </a:fld>
            <a:endParaRPr lang="en-US"/>
          </a:p>
        </p:txBody>
      </p:sp>
    </p:spTree>
    <p:extLst>
      <p:ext uri="{BB962C8B-B14F-4D97-AF65-F5344CB8AC3E}">
        <p14:creationId xmlns:p14="http://schemas.microsoft.com/office/powerpoint/2010/main" val="3904039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29304D-DB63-4683-9AC6-58D938F47107}"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EC0F4-E9A0-454D-8DD5-F03D454B3631}" type="slidenum">
              <a:rPr lang="en-US" smtClean="0"/>
              <a:t>‹#›</a:t>
            </a:fld>
            <a:endParaRPr lang="en-US"/>
          </a:p>
        </p:txBody>
      </p:sp>
    </p:spTree>
    <p:extLst>
      <p:ext uri="{BB962C8B-B14F-4D97-AF65-F5344CB8AC3E}">
        <p14:creationId xmlns:p14="http://schemas.microsoft.com/office/powerpoint/2010/main" val="7227425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Articles%20gia%20didaktoriko"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4.xml"/><Relationship Id="rId7" Type="http://schemas.openxmlformats.org/officeDocument/2006/relationships/image" Target="../media/image4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hyperlink" Target="https://web.stanford.edu/~kcook/perspectives.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054754-E78A-921E-5392-7BD771B0C1DB}"/>
              </a:ext>
            </a:extLst>
          </p:cNvPr>
          <p:cNvSpPr>
            <a:spLocks noGrp="1"/>
          </p:cNvSpPr>
          <p:nvPr>
            <p:ph type="ctrTitle"/>
          </p:nvPr>
        </p:nvSpPr>
        <p:spPr>
          <a:xfrm>
            <a:off x="1524003" y="1999615"/>
            <a:ext cx="9144000" cy="2764028"/>
          </a:xfrm>
        </p:spPr>
        <p:txBody>
          <a:bodyPr anchor="ctr">
            <a:normAutofit/>
          </a:bodyPr>
          <a:lstStyle/>
          <a:p>
            <a:r>
              <a:rPr lang="en-US" sz="6100" cap="none"/>
              <a:t>The Chinese Civil War And The Emergence Of Mao’s Authoritarian State</a:t>
            </a:r>
          </a:p>
        </p:txBody>
      </p:sp>
      <p:sp>
        <p:nvSpPr>
          <p:cNvPr id="3" name="Subtitle 2">
            <a:extLst>
              <a:ext uri="{FF2B5EF4-FFF2-40B4-BE49-F238E27FC236}">
                <a16:creationId xmlns:a16="http://schemas.microsoft.com/office/drawing/2014/main" id="{98FFC923-5450-81E6-621A-E9C3CE27B42C}"/>
              </a:ext>
            </a:extLst>
          </p:cNvPr>
          <p:cNvSpPr>
            <a:spLocks noGrp="1"/>
          </p:cNvSpPr>
          <p:nvPr>
            <p:ph type="subTitle" idx="1"/>
          </p:nvPr>
        </p:nvSpPr>
        <p:spPr>
          <a:xfrm>
            <a:off x="1966912" y="5645150"/>
            <a:ext cx="8258176" cy="631825"/>
          </a:xfrm>
        </p:spPr>
        <p:txBody>
          <a:bodyPr anchor="ctr">
            <a:normAutofit/>
          </a:bodyPr>
          <a:lstStyle/>
          <a:p>
            <a:r>
              <a:rPr lang="en-US" sz="2800"/>
              <a:t>Part 1</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36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96CE45-D832-D0AE-B13B-3977AB54ACF3}"/>
              </a:ext>
            </a:extLst>
          </p:cNvPr>
          <p:cNvPicPr>
            <a:picLocks noChangeAspect="1"/>
          </p:cNvPicPr>
          <p:nvPr/>
        </p:nvPicPr>
        <p:blipFill>
          <a:blip r:embed="rId2"/>
          <a:stretch>
            <a:fillRect/>
          </a:stretch>
        </p:blipFill>
        <p:spPr>
          <a:xfrm>
            <a:off x="1120477" y="2542773"/>
            <a:ext cx="9951041" cy="1766308"/>
          </a:xfrm>
          <a:prstGeom prst="rect">
            <a:avLst/>
          </a:prstGeom>
        </p:spPr>
      </p:pic>
    </p:spTree>
    <p:extLst>
      <p:ext uri="{BB962C8B-B14F-4D97-AF65-F5344CB8AC3E}">
        <p14:creationId xmlns:p14="http://schemas.microsoft.com/office/powerpoint/2010/main" val="22724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C5F2-675C-9BF9-FEA2-963F1DCCEB0D}"/>
              </a:ext>
            </a:extLst>
          </p:cNvPr>
          <p:cNvSpPr>
            <a:spLocks noGrp="1"/>
          </p:cNvSpPr>
          <p:nvPr>
            <p:ph type="title"/>
          </p:nvPr>
        </p:nvSpPr>
        <p:spPr>
          <a:xfrm>
            <a:off x="371856" y="117921"/>
            <a:ext cx="6047232" cy="859535"/>
          </a:xfrm>
        </p:spPr>
        <p:txBody>
          <a:bodyPr/>
          <a:lstStyle/>
          <a:p>
            <a:r>
              <a:rPr lang="en-US" dirty="0"/>
              <a:t>The rule of Yuan </a:t>
            </a:r>
            <a:r>
              <a:rPr lang="en-US" dirty="0" err="1"/>
              <a:t>Shikai</a:t>
            </a:r>
            <a:endParaRPr lang="en-US" dirty="0"/>
          </a:p>
        </p:txBody>
      </p:sp>
      <p:sp>
        <p:nvSpPr>
          <p:cNvPr id="3" name="Content Placeholder 2">
            <a:extLst>
              <a:ext uri="{FF2B5EF4-FFF2-40B4-BE49-F238E27FC236}">
                <a16:creationId xmlns:a16="http://schemas.microsoft.com/office/drawing/2014/main" id="{6131D3DD-3CBB-F34D-8788-CC6B452A4868}"/>
              </a:ext>
            </a:extLst>
          </p:cNvPr>
          <p:cNvSpPr>
            <a:spLocks noGrp="1"/>
          </p:cNvSpPr>
          <p:nvPr>
            <p:ph idx="1"/>
          </p:nvPr>
        </p:nvSpPr>
        <p:spPr>
          <a:xfrm>
            <a:off x="256032" y="1298447"/>
            <a:ext cx="6501384" cy="5011864"/>
          </a:xfrm>
        </p:spPr>
        <p:txBody>
          <a:bodyPr>
            <a:noAutofit/>
          </a:bodyPr>
          <a:lstStyle/>
          <a:p>
            <a:pPr algn="just"/>
            <a:r>
              <a:rPr lang="en-US" sz="1600" dirty="0"/>
              <a:t>Yuan ruled China as a military dictator from 1912 until 1915. Regionalism continued under Yuan’s rule and became the key obstacle to a united China. Sun’s party reformed as the Guomindang (GMD) in 1912, and declared itself a parliamentary party.</a:t>
            </a:r>
          </a:p>
          <a:p>
            <a:pPr algn="just"/>
            <a:r>
              <a:rPr lang="en-US" sz="1600" dirty="0"/>
              <a:t>It is argued that Sun agreed to Yuan </a:t>
            </a:r>
            <a:r>
              <a:rPr lang="en-US" sz="1600" dirty="0" err="1"/>
              <a:t>Shikai’s</a:t>
            </a:r>
            <a:r>
              <a:rPr lang="en-US" sz="1600" dirty="0"/>
              <a:t> rule in order to avert the possibility of China descending into civil war. The republicans were not powerful enough at this stage to take on the military. It was a lesson that both the GMD and the Chinese</a:t>
            </a:r>
          </a:p>
          <a:p>
            <a:pPr algn="just"/>
            <a:r>
              <a:rPr lang="en-US" sz="1600" dirty="0"/>
              <a:t>Communists would take on board – to win the political battle for China you needed military power. Sun attempted to undermine Yuan’s power by moving him from his power base in Beijing to the south in Nanjing to set up a new government. Yuan refused to leave.</a:t>
            </a:r>
          </a:p>
          <a:p>
            <a:pPr algn="just"/>
            <a:r>
              <a:rPr lang="en-US" sz="1600" dirty="0"/>
              <a:t>At this point the GMD was a regional power only in the southern provinces, and the republicans were not sufficiently organized to mount resistance to Yuan. A ‘second revolution’ failed and Sun had to flee to Japan in 1913. However, Yuan mastered his own downfall by a series of ill-conceived acts. The 1912 Republican constitution had created regional assemblies, which he abolished in an attempt to centralize power.</a:t>
            </a:r>
          </a:p>
          <a:p>
            <a:pPr algn="just"/>
            <a:r>
              <a:rPr lang="en-US" sz="1600" dirty="0"/>
              <a:t>This act further alienated the provincial powers, especially as tax revenues were centrally controlled. Yuan’s final miscalculation was to proclaim himself emperor in 1916. At this point he lost the support of the military and stood down. He died three months later.</a:t>
            </a:r>
          </a:p>
        </p:txBody>
      </p:sp>
      <p:pic>
        <p:nvPicPr>
          <p:cNvPr id="4" name="Picture 3">
            <a:extLst>
              <a:ext uri="{FF2B5EF4-FFF2-40B4-BE49-F238E27FC236}">
                <a16:creationId xmlns:a16="http://schemas.microsoft.com/office/drawing/2014/main" id="{6D10DDB7-7B3A-B48D-88A7-390C117B36A7}"/>
              </a:ext>
            </a:extLst>
          </p:cNvPr>
          <p:cNvPicPr>
            <a:picLocks noChangeAspect="1"/>
          </p:cNvPicPr>
          <p:nvPr/>
        </p:nvPicPr>
        <p:blipFill>
          <a:blip r:embed="rId2"/>
          <a:stretch>
            <a:fillRect/>
          </a:stretch>
        </p:blipFill>
        <p:spPr>
          <a:xfrm>
            <a:off x="8570883" y="1216059"/>
            <a:ext cx="2145978" cy="2139881"/>
          </a:xfrm>
          <a:prstGeom prst="rect">
            <a:avLst/>
          </a:prstGeom>
        </p:spPr>
      </p:pic>
      <p:pic>
        <p:nvPicPr>
          <p:cNvPr id="6" name="Picture 5">
            <a:extLst>
              <a:ext uri="{FF2B5EF4-FFF2-40B4-BE49-F238E27FC236}">
                <a16:creationId xmlns:a16="http://schemas.microsoft.com/office/drawing/2014/main" id="{740521DC-A706-24BC-C89B-FD9A227EDE7F}"/>
              </a:ext>
            </a:extLst>
          </p:cNvPr>
          <p:cNvPicPr>
            <a:picLocks noChangeAspect="1"/>
          </p:cNvPicPr>
          <p:nvPr/>
        </p:nvPicPr>
        <p:blipFill>
          <a:blip r:embed="rId3"/>
          <a:stretch>
            <a:fillRect/>
          </a:stretch>
        </p:blipFill>
        <p:spPr>
          <a:xfrm>
            <a:off x="6859951" y="4242816"/>
            <a:ext cx="5332049" cy="2615184"/>
          </a:xfrm>
          <a:prstGeom prst="rect">
            <a:avLst/>
          </a:prstGeom>
        </p:spPr>
      </p:pic>
    </p:spTree>
    <p:extLst>
      <p:ext uri="{BB962C8B-B14F-4D97-AF65-F5344CB8AC3E}">
        <p14:creationId xmlns:p14="http://schemas.microsoft.com/office/powerpoint/2010/main" val="355542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6357D-C1DD-C835-48A7-D5EEE02E2A97}"/>
              </a:ext>
            </a:extLst>
          </p:cNvPr>
          <p:cNvSpPr>
            <a:spLocks noGrp="1"/>
          </p:cNvSpPr>
          <p:nvPr>
            <p:ph type="title"/>
          </p:nvPr>
        </p:nvSpPr>
        <p:spPr>
          <a:xfrm>
            <a:off x="131194" y="96838"/>
            <a:ext cx="9392421" cy="1330841"/>
          </a:xfrm>
        </p:spPr>
        <p:txBody>
          <a:bodyPr>
            <a:normAutofit/>
          </a:bodyPr>
          <a:lstStyle/>
          <a:p>
            <a:r>
              <a:rPr lang="en-US" dirty="0"/>
              <a:t>The period of the warlords 1916–28</a:t>
            </a:r>
          </a:p>
        </p:txBody>
      </p:sp>
      <p:sp>
        <p:nvSpPr>
          <p:cNvPr id="3" name="Content Placeholder 2">
            <a:extLst>
              <a:ext uri="{FF2B5EF4-FFF2-40B4-BE49-F238E27FC236}">
                <a16:creationId xmlns:a16="http://schemas.microsoft.com/office/drawing/2014/main" id="{4E464570-9C80-0358-47E1-D594404B96BC}"/>
              </a:ext>
            </a:extLst>
          </p:cNvPr>
          <p:cNvSpPr>
            <a:spLocks noGrp="1"/>
          </p:cNvSpPr>
          <p:nvPr>
            <p:ph idx="1"/>
          </p:nvPr>
        </p:nvSpPr>
        <p:spPr>
          <a:xfrm>
            <a:off x="425824" y="2061836"/>
            <a:ext cx="5670176" cy="4796164"/>
          </a:xfrm>
        </p:spPr>
        <p:txBody>
          <a:bodyPr>
            <a:normAutofit/>
          </a:bodyPr>
          <a:lstStyle/>
          <a:p>
            <a:pPr algn="just"/>
            <a:r>
              <a:rPr lang="en-US" sz="1600" dirty="0"/>
              <a:t>The death of Yuan </a:t>
            </a:r>
            <a:r>
              <a:rPr lang="en-US" sz="1600" dirty="0" err="1"/>
              <a:t>Shikai</a:t>
            </a:r>
            <a:r>
              <a:rPr lang="en-US" sz="1600" dirty="0"/>
              <a:t> and the absence of a strong central government led to the fragmentation of China into semi-independent provinces each under the control of the feudal warlords. This period lasted from 1916 to 1928.</a:t>
            </a:r>
          </a:p>
          <a:p>
            <a:pPr algn="just"/>
            <a:r>
              <a:rPr lang="en-US" sz="1600" dirty="0"/>
              <a:t>Under the rule of the warlords living conditions were challenging. Many people, especially peasants, experienced exploitation, corruption, unemployment, inflation and famine. </a:t>
            </a:r>
          </a:p>
          <a:p>
            <a:pPr algn="just"/>
            <a:r>
              <a:rPr lang="en-US" sz="1600" dirty="0"/>
              <a:t>The main objectives of most warlords were to gain territory, power and wealth no matter the cost. Very few tried to improve the lives of their people but there were some exceptions. </a:t>
            </a:r>
          </a:p>
          <a:p>
            <a:pPr algn="just"/>
            <a:r>
              <a:rPr lang="en-US" sz="1600" dirty="0"/>
              <a:t>For example, Yan </a:t>
            </a:r>
            <a:r>
              <a:rPr lang="en-US" sz="1600" dirty="0" err="1"/>
              <a:t>Xishan</a:t>
            </a:r>
            <a:r>
              <a:rPr lang="en-US" sz="1600" dirty="0"/>
              <a:t> known as the ‘Model Governor’ ruled his province Shanxi very differently. He implemented welfare </a:t>
            </a:r>
            <a:r>
              <a:rPr lang="en-US" sz="1600" dirty="0" err="1"/>
              <a:t>programmes</a:t>
            </a:r>
            <a:r>
              <a:rPr lang="en-US" sz="1600" dirty="0"/>
              <a:t> and agricultural reforms. While Feng </a:t>
            </a:r>
            <a:r>
              <a:rPr lang="en-US" sz="1600" dirty="0" err="1"/>
              <a:t>Yuxiang</a:t>
            </a:r>
            <a:r>
              <a:rPr lang="en-US" sz="1600" dirty="0"/>
              <a:t>, known as the Christian General for converting his troops to Christianity using a fire hose, prohibited opium and condemned foot binding. </a:t>
            </a:r>
          </a:p>
        </p:txBody>
      </p:sp>
      <p:pic>
        <p:nvPicPr>
          <p:cNvPr id="5" name="Picture 4">
            <a:extLst>
              <a:ext uri="{FF2B5EF4-FFF2-40B4-BE49-F238E27FC236}">
                <a16:creationId xmlns:a16="http://schemas.microsoft.com/office/drawing/2014/main" id="{0C76C44A-9521-D539-5C2D-F625DB74FEDF}"/>
              </a:ext>
            </a:extLst>
          </p:cNvPr>
          <p:cNvPicPr>
            <a:picLocks noChangeAspect="1"/>
          </p:cNvPicPr>
          <p:nvPr/>
        </p:nvPicPr>
        <p:blipFill>
          <a:blip r:embed="rId2"/>
          <a:stretch>
            <a:fillRect/>
          </a:stretch>
        </p:blipFill>
        <p:spPr>
          <a:xfrm>
            <a:off x="6426236" y="5120634"/>
            <a:ext cx="5730422" cy="1088779"/>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14F58D9F-4D36-5234-FAB7-88F29594B702}"/>
              </a:ext>
            </a:extLst>
          </p:cNvPr>
          <p:cNvSpPr txBox="1"/>
          <p:nvPr/>
        </p:nvSpPr>
        <p:spPr>
          <a:xfrm>
            <a:off x="6768846" y="6340164"/>
            <a:ext cx="5045202" cy="369332"/>
          </a:xfrm>
          <a:prstGeom prst="rect">
            <a:avLst/>
          </a:prstGeom>
          <a:noFill/>
        </p:spPr>
        <p:txBody>
          <a:bodyPr wrap="square">
            <a:spAutoFit/>
          </a:bodyPr>
          <a:lstStyle/>
          <a:p>
            <a:pPr>
              <a:spcAft>
                <a:spcPts val="600"/>
              </a:spcAft>
            </a:pPr>
            <a:r>
              <a:rPr lang="de-DE" dirty="0">
                <a:hlinkClick r:id="rId3" action="ppaction://hlinkfile"/>
              </a:rPr>
              <a:t>Warlord Era | 3 Minute History</a:t>
            </a:r>
            <a:endParaRPr lang="en-US"/>
          </a:p>
        </p:txBody>
      </p:sp>
      <p:pic>
        <p:nvPicPr>
          <p:cNvPr id="8" name="Picture 7">
            <a:extLst>
              <a:ext uri="{FF2B5EF4-FFF2-40B4-BE49-F238E27FC236}">
                <a16:creationId xmlns:a16="http://schemas.microsoft.com/office/drawing/2014/main" id="{8C307D42-C47C-5AED-9897-33DFDC02B2EB}"/>
              </a:ext>
            </a:extLst>
          </p:cNvPr>
          <p:cNvPicPr>
            <a:picLocks noChangeAspect="1"/>
          </p:cNvPicPr>
          <p:nvPr/>
        </p:nvPicPr>
        <p:blipFill>
          <a:blip r:embed="rId4"/>
          <a:stretch>
            <a:fillRect/>
          </a:stretch>
        </p:blipFill>
        <p:spPr>
          <a:xfrm>
            <a:off x="6971497" y="1503332"/>
            <a:ext cx="4639899" cy="3250100"/>
          </a:xfrm>
          <a:prstGeom prst="rect">
            <a:avLst/>
          </a:prstGeom>
        </p:spPr>
      </p:pic>
    </p:spTree>
    <p:extLst>
      <p:ext uri="{BB962C8B-B14F-4D97-AF65-F5344CB8AC3E}">
        <p14:creationId xmlns:p14="http://schemas.microsoft.com/office/powerpoint/2010/main" val="2767910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7835-2007-1AAB-6E14-99C58E54FFBD}"/>
              </a:ext>
            </a:extLst>
          </p:cNvPr>
          <p:cNvSpPr>
            <a:spLocks noGrp="1"/>
          </p:cNvSpPr>
          <p:nvPr>
            <p:ph type="title"/>
          </p:nvPr>
        </p:nvSpPr>
        <p:spPr>
          <a:xfrm>
            <a:off x="161544" y="192025"/>
            <a:ext cx="10515600" cy="822960"/>
          </a:xfrm>
        </p:spPr>
        <p:txBody>
          <a:bodyPr/>
          <a:lstStyle/>
          <a:p>
            <a:r>
              <a:rPr lang="en-US" dirty="0"/>
              <a:t>May Fourth Movement</a:t>
            </a:r>
          </a:p>
        </p:txBody>
      </p:sp>
      <p:sp>
        <p:nvSpPr>
          <p:cNvPr id="3" name="Content Placeholder 2">
            <a:extLst>
              <a:ext uri="{FF2B5EF4-FFF2-40B4-BE49-F238E27FC236}">
                <a16:creationId xmlns:a16="http://schemas.microsoft.com/office/drawing/2014/main" id="{28288E8A-D987-3F59-7F54-DE6580D7DA5F}"/>
              </a:ext>
            </a:extLst>
          </p:cNvPr>
          <p:cNvSpPr>
            <a:spLocks noGrp="1"/>
          </p:cNvSpPr>
          <p:nvPr>
            <p:ph idx="1"/>
          </p:nvPr>
        </p:nvSpPr>
        <p:spPr>
          <a:xfrm>
            <a:off x="161544" y="950976"/>
            <a:ext cx="8360664" cy="5907024"/>
          </a:xfrm>
        </p:spPr>
        <p:txBody>
          <a:bodyPr>
            <a:normAutofit lnSpcReduction="10000"/>
          </a:bodyPr>
          <a:lstStyle/>
          <a:p>
            <a:pPr algn="just"/>
            <a:r>
              <a:rPr lang="en-US" sz="2000" dirty="0"/>
              <a:t>In 1914 when World War I started in Europe, the Triple Entente countries put pressure on China to declare war on Germany. China remained neutral but by 1916 was sending men to repair tanks and do other tasks to help to repair the war’s battle sites (</a:t>
            </a:r>
            <a:r>
              <a:rPr lang="en-US" sz="2000" dirty="0" err="1"/>
              <a:t>Boisonneault</a:t>
            </a:r>
            <a:r>
              <a:rPr lang="en-US" sz="2000" dirty="0"/>
              <a:t>, Smithsonian Magazine). There were about 150,000 Chinese volunteers who went to the front in Europe. </a:t>
            </a:r>
          </a:p>
          <a:p>
            <a:pPr algn="just"/>
            <a:r>
              <a:rPr lang="en-US" sz="2000" dirty="0"/>
              <a:t>Many believed that their </a:t>
            </a:r>
            <a:r>
              <a:rPr lang="en-US" sz="2000" dirty="0" err="1"/>
              <a:t>behaviour</a:t>
            </a:r>
            <a:r>
              <a:rPr lang="en-US" sz="2000" dirty="0"/>
              <a:t> would be rewarded and that China would regain the sovereignty of Shandong which had been under German control. </a:t>
            </a:r>
          </a:p>
          <a:p>
            <a:pPr algn="just"/>
            <a:r>
              <a:rPr lang="en-US" sz="2000" dirty="0"/>
              <a:t>To the Chinese’s dismay, when the war was over, Shandong was transferred to the sovereignty of Japan. This sparked deep feelings of resentment against both Japan and the Western powers and generated a youth, anti-imperialist movement known as the May Fourth Movement.</a:t>
            </a:r>
          </a:p>
          <a:p>
            <a:pPr algn="just"/>
            <a:r>
              <a:rPr lang="en-US" sz="2000" dirty="0"/>
              <a:t>Over 3,000 students marched on the streets of Beijing to protest against the outcome of the Treaty of Versailles. Many Chinese intellectuals and thinkers started losing faith in the democratic system and developing some more radical ideas. The ‘May Fourth Movement’ therefore played a critical role in the creation of the Chinese Communist Party. </a:t>
            </a:r>
          </a:p>
          <a:p>
            <a:pPr algn="just"/>
            <a:r>
              <a:rPr lang="en-US" sz="2000" dirty="0"/>
              <a:t>Mao Zedong, a fervent nationalist, began to see Marxism as a way to fulfill his dream of unifying China which democracy had failed to do. You can read more about this perspective in the article 'Betrayed Ally: how China was snubbed after World War I'.</a:t>
            </a:r>
          </a:p>
        </p:txBody>
      </p:sp>
      <p:pic>
        <p:nvPicPr>
          <p:cNvPr id="4" name="Picture 3">
            <a:extLst>
              <a:ext uri="{FF2B5EF4-FFF2-40B4-BE49-F238E27FC236}">
                <a16:creationId xmlns:a16="http://schemas.microsoft.com/office/drawing/2014/main" id="{AD4E4A8E-1953-1C83-AD2A-BE5FB7896F01}"/>
              </a:ext>
            </a:extLst>
          </p:cNvPr>
          <p:cNvPicPr>
            <a:picLocks noChangeAspect="1"/>
          </p:cNvPicPr>
          <p:nvPr/>
        </p:nvPicPr>
        <p:blipFill>
          <a:blip r:embed="rId2"/>
          <a:stretch>
            <a:fillRect/>
          </a:stretch>
        </p:blipFill>
        <p:spPr>
          <a:xfrm>
            <a:off x="8585628" y="2075688"/>
            <a:ext cx="3539316" cy="2706623"/>
          </a:xfrm>
          <a:prstGeom prst="rect">
            <a:avLst/>
          </a:prstGeom>
        </p:spPr>
      </p:pic>
    </p:spTree>
    <p:extLst>
      <p:ext uri="{BB962C8B-B14F-4D97-AF65-F5344CB8AC3E}">
        <p14:creationId xmlns:p14="http://schemas.microsoft.com/office/powerpoint/2010/main" val="283801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17F7-6E86-1286-A73B-C2C8B74BBB3E}"/>
              </a:ext>
            </a:extLst>
          </p:cNvPr>
          <p:cNvSpPr>
            <a:spLocks noGrp="1"/>
          </p:cNvSpPr>
          <p:nvPr>
            <p:ph type="title"/>
          </p:nvPr>
        </p:nvSpPr>
        <p:spPr>
          <a:xfrm>
            <a:off x="164592" y="173736"/>
            <a:ext cx="9735312" cy="703136"/>
          </a:xfrm>
        </p:spPr>
        <p:txBody>
          <a:bodyPr/>
          <a:lstStyle/>
          <a:p>
            <a:r>
              <a:rPr lang="en-US" dirty="0"/>
              <a:t>Communists and Nationalists</a:t>
            </a:r>
          </a:p>
        </p:txBody>
      </p:sp>
      <p:sp>
        <p:nvSpPr>
          <p:cNvPr id="3" name="Content Placeholder 2">
            <a:extLst>
              <a:ext uri="{FF2B5EF4-FFF2-40B4-BE49-F238E27FC236}">
                <a16:creationId xmlns:a16="http://schemas.microsoft.com/office/drawing/2014/main" id="{4397F8EF-4935-9FF2-E6AF-4D75661D8E1A}"/>
              </a:ext>
            </a:extLst>
          </p:cNvPr>
          <p:cNvSpPr>
            <a:spLocks noGrp="1"/>
          </p:cNvSpPr>
          <p:nvPr>
            <p:ph idx="1"/>
          </p:nvPr>
        </p:nvSpPr>
        <p:spPr>
          <a:xfrm>
            <a:off x="97536" y="876872"/>
            <a:ext cx="7345680" cy="5679376"/>
          </a:xfrm>
        </p:spPr>
        <p:txBody>
          <a:bodyPr>
            <a:normAutofit fontScale="77500" lnSpcReduction="20000"/>
          </a:bodyPr>
          <a:lstStyle/>
          <a:p>
            <a:pPr algn="just"/>
            <a:r>
              <a:rPr lang="en-US" dirty="0"/>
              <a:t>By the time Sun died in 1925, the GMD had made little progress towards fulfilling the ‘Three Principles’. The party had been limited by lack of influence beyond the south, and the fact it had to rely on alliances with warlords due to the weakness of its military power.</a:t>
            </a:r>
          </a:p>
          <a:p>
            <a:pPr algn="just"/>
            <a:r>
              <a:rPr lang="en-US" dirty="0"/>
              <a:t>After the death of Sun, General Jiang </a:t>
            </a:r>
            <a:r>
              <a:rPr lang="en-US" dirty="0" err="1"/>
              <a:t>Jieshi</a:t>
            </a:r>
            <a:r>
              <a:rPr lang="en-US" dirty="0"/>
              <a:t>, a committed Nationalist and enthusiastic GMD member, took over leadership of the GMD. He had received military training before World War One in Japan, and then in the new Communist state of the USSR.</a:t>
            </a:r>
          </a:p>
          <a:p>
            <a:pPr algn="just"/>
            <a:r>
              <a:rPr lang="en-US" dirty="0"/>
              <a:t>The Soviet leadership of the USSR had begun to invest in the GMD, providing aid and assistance to the party. The Soviets believed they could foster good relations with a Nationalist China. The Chinese Communist Party (CCP) was officially set up in 1921; initially, its membership was mainly intellectuals, and it had no real military strength.</a:t>
            </a:r>
          </a:p>
          <a:p>
            <a:pPr algn="just"/>
            <a:r>
              <a:rPr lang="en-US" dirty="0"/>
              <a:t>It was due to this weakness, and some shared aims, that the CCP agreed to work with the GMD. It was also consistently encouraged to cooperate with the Nationalists by the new Soviet state, the USSR.</a:t>
            </a:r>
          </a:p>
        </p:txBody>
      </p:sp>
      <p:pic>
        <p:nvPicPr>
          <p:cNvPr id="4" name="Google Shape;124;p22">
            <a:extLst>
              <a:ext uri="{FF2B5EF4-FFF2-40B4-BE49-F238E27FC236}">
                <a16:creationId xmlns:a16="http://schemas.microsoft.com/office/drawing/2014/main" id="{08B6E879-ECB7-2119-780A-7356A0621A46}"/>
              </a:ext>
            </a:extLst>
          </p:cNvPr>
          <p:cNvPicPr preferRelativeResize="0"/>
          <p:nvPr/>
        </p:nvPicPr>
        <p:blipFill>
          <a:blip r:embed="rId2">
            <a:alphaModFix/>
          </a:blip>
          <a:stretch>
            <a:fillRect/>
          </a:stretch>
        </p:blipFill>
        <p:spPr>
          <a:xfrm>
            <a:off x="7781544" y="1947672"/>
            <a:ext cx="3423285" cy="2357628"/>
          </a:xfrm>
          <a:prstGeom prst="rect">
            <a:avLst/>
          </a:prstGeom>
          <a:noFill/>
          <a:ln>
            <a:noFill/>
          </a:ln>
        </p:spPr>
      </p:pic>
    </p:spTree>
    <p:extLst>
      <p:ext uri="{BB962C8B-B14F-4D97-AF65-F5344CB8AC3E}">
        <p14:creationId xmlns:p14="http://schemas.microsoft.com/office/powerpoint/2010/main" val="27938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5844AF0-F314-54D5-1D11-DF46FCD27D10}"/>
              </a:ext>
            </a:extLst>
          </p:cNvPr>
          <p:cNvSpPr>
            <a:spLocks noGrp="1"/>
          </p:cNvSpPr>
          <p:nvPr>
            <p:ph type="title"/>
          </p:nvPr>
        </p:nvSpPr>
        <p:spPr>
          <a:xfrm>
            <a:off x="711627" y="620546"/>
            <a:ext cx="5847781" cy="1046671"/>
          </a:xfrm>
        </p:spPr>
        <p:txBody>
          <a:bodyPr>
            <a:normAutofit/>
          </a:bodyPr>
          <a:lstStyle/>
          <a:p>
            <a:r>
              <a:rPr lang="en-US" sz="2400" dirty="0"/>
              <a:t>Attempt to unify China: the First United Front</a:t>
            </a:r>
            <a:br>
              <a:rPr lang="en-US" sz="2400" dirty="0"/>
            </a:br>
            <a:r>
              <a:rPr lang="en-US" sz="2400" dirty="0"/>
              <a:t>The enemy of my enemy is my friend!</a:t>
            </a:r>
          </a:p>
        </p:txBody>
      </p:sp>
      <p:sp>
        <p:nvSpPr>
          <p:cNvPr id="3" name="Content Placeholder 2">
            <a:extLst>
              <a:ext uri="{FF2B5EF4-FFF2-40B4-BE49-F238E27FC236}">
                <a16:creationId xmlns:a16="http://schemas.microsoft.com/office/drawing/2014/main" id="{696C249D-55EE-7E04-36CC-4ECC2966F284}"/>
              </a:ext>
            </a:extLst>
          </p:cNvPr>
          <p:cNvSpPr>
            <a:spLocks noGrp="1"/>
          </p:cNvSpPr>
          <p:nvPr>
            <p:ph idx="1"/>
          </p:nvPr>
        </p:nvSpPr>
        <p:spPr>
          <a:xfrm>
            <a:off x="679622" y="1487055"/>
            <a:ext cx="6890757" cy="4750399"/>
          </a:xfrm>
        </p:spPr>
        <p:txBody>
          <a:bodyPr anchor="ctr">
            <a:noAutofit/>
          </a:bodyPr>
          <a:lstStyle/>
          <a:p>
            <a:pPr algn="just"/>
            <a:r>
              <a:rPr lang="en-US" sz="1400" dirty="0"/>
              <a:t>Both the GMD and the CCP wanted a unified China. They agreed that the first step to this was to get rid of the warlords, and in 1922 they formed the First United Front.</a:t>
            </a:r>
          </a:p>
          <a:p>
            <a:pPr algn="just"/>
            <a:r>
              <a:rPr lang="en-US" sz="1400" dirty="0"/>
              <a:t>Both parties also agreed that China needed to be free of the foreign imperialist powers. The Third Principle of Sun Yixian, ‘the People’s Livelihood’, was often called ‘socialism’, which convinced the Comintern that this was a party they could back. In addition, Jiang had studied in Moscow in 1923, and then ran the Whampoa Military Academy, which was set up and funded by the USSR to train GMD officers. </a:t>
            </a:r>
          </a:p>
          <a:p>
            <a:pPr algn="just"/>
            <a:r>
              <a:rPr lang="en-US" sz="1400" dirty="0"/>
              <a:t>Despite his Soviet links, however, Jiang was not a Communist. Indeed, he became increasingly anti-Communist, and began his leadership of the GMD by removing Communists from key positions in the party. He stopped short of breaking off the alliance with the Communists, as he knew that he must first take out his primary obstacle to a unified China – the warlords. </a:t>
            </a:r>
          </a:p>
          <a:p>
            <a:pPr algn="just"/>
            <a:r>
              <a:rPr lang="en-US" sz="1400" dirty="0"/>
              <a:t>Jiang now determined to act on the first of the Three Principles and attempt to unify China by putting an end to the warlords’ power. Together with the Communists, the GMD set out on the ‘Northern Expedition’ in 1926 to crush the warlords of central and northern China. </a:t>
            </a:r>
          </a:p>
          <a:p>
            <a:pPr algn="just"/>
            <a:r>
              <a:rPr lang="en-US" sz="1400" dirty="0"/>
              <a:t>This operation was a great success; by 1927, the GMD and the Communists had captured Hangzhou, Shanghai, and Nanjing. They took Beijing in 1928. Within 2 years, the United Front of the GMD and the CCP had destroyed the power of the warlords, and the GMD announced that it was the legitimate government of China and the new capital and seat of government would be Nanjing.</a:t>
            </a:r>
          </a:p>
        </p:txBody>
      </p:sp>
      <p:sp>
        <p:nvSpPr>
          <p:cNvPr id="12" name="Rectangle 11">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B35815-5270-F763-C4EF-0633DE325357}"/>
              </a:ext>
            </a:extLst>
          </p:cNvPr>
          <p:cNvPicPr>
            <a:picLocks noChangeAspect="1"/>
          </p:cNvPicPr>
          <p:nvPr/>
        </p:nvPicPr>
        <p:blipFill>
          <a:blip r:embed="rId2"/>
          <a:stretch>
            <a:fillRect/>
          </a:stretch>
        </p:blipFill>
        <p:spPr>
          <a:xfrm>
            <a:off x="8451506" y="832282"/>
            <a:ext cx="2955381" cy="5193437"/>
          </a:xfrm>
          <a:prstGeom prst="rect">
            <a:avLst/>
          </a:prstGeom>
        </p:spPr>
      </p:pic>
      <p:sp>
        <p:nvSpPr>
          <p:cNvPr id="7" name="TextBox 6">
            <a:extLst>
              <a:ext uri="{FF2B5EF4-FFF2-40B4-BE49-F238E27FC236}">
                <a16:creationId xmlns:a16="http://schemas.microsoft.com/office/drawing/2014/main" id="{34C1F663-0D90-3A18-42E1-549BC1E503AA}"/>
              </a:ext>
            </a:extLst>
          </p:cNvPr>
          <p:cNvSpPr txBox="1"/>
          <p:nvPr/>
        </p:nvSpPr>
        <p:spPr>
          <a:xfrm>
            <a:off x="794116" y="98208"/>
            <a:ext cx="6438788" cy="461665"/>
          </a:xfrm>
          <a:prstGeom prst="rect">
            <a:avLst/>
          </a:prstGeom>
          <a:noFill/>
        </p:spPr>
        <p:txBody>
          <a:bodyPr wrap="square">
            <a:spAutoFit/>
          </a:bodyPr>
          <a:lstStyle/>
          <a:p>
            <a:r>
              <a:rPr lang="en-US" sz="2400" dirty="0"/>
              <a:t>Historical background 1927-1949</a:t>
            </a:r>
          </a:p>
        </p:txBody>
      </p:sp>
    </p:spTree>
    <p:extLst>
      <p:ext uri="{BB962C8B-B14F-4D97-AF65-F5344CB8AC3E}">
        <p14:creationId xmlns:p14="http://schemas.microsoft.com/office/powerpoint/2010/main" val="1437131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5844AF0-F314-54D5-1D11-DF46FCD27D10}"/>
              </a:ext>
            </a:extLst>
          </p:cNvPr>
          <p:cNvSpPr>
            <a:spLocks noGrp="1"/>
          </p:cNvSpPr>
          <p:nvPr>
            <p:ph type="title"/>
          </p:nvPr>
        </p:nvSpPr>
        <p:spPr>
          <a:xfrm>
            <a:off x="711627" y="48605"/>
            <a:ext cx="5847781" cy="1046671"/>
          </a:xfrm>
        </p:spPr>
        <p:txBody>
          <a:bodyPr>
            <a:normAutofit fontScale="90000"/>
          </a:bodyPr>
          <a:lstStyle/>
          <a:p>
            <a:pPr algn="ctr"/>
            <a:r>
              <a:rPr lang="en-US" sz="2400" dirty="0"/>
              <a:t>Attempt to unify China: the First United Front</a:t>
            </a:r>
            <a:br>
              <a:rPr lang="en-US" sz="2400" dirty="0"/>
            </a:br>
            <a:br>
              <a:rPr lang="en-US" sz="2400" dirty="0"/>
            </a:br>
            <a:r>
              <a:rPr lang="en-US" sz="2400" dirty="0"/>
              <a:t>My enemy of my enemy is my friend!</a:t>
            </a:r>
          </a:p>
        </p:txBody>
      </p:sp>
      <p:pic>
        <p:nvPicPr>
          <p:cNvPr id="6" name="Content Placeholder 5">
            <a:extLst>
              <a:ext uri="{FF2B5EF4-FFF2-40B4-BE49-F238E27FC236}">
                <a16:creationId xmlns:a16="http://schemas.microsoft.com/office/drawing/2014/main" id="{AA7DBF18-47C2-728B-0A4E-2753E821C0D8}"/>
              </a:ext>
            </a:extLst>
          </p:cNvPr>
          <p:cNvPicPr>
            <a:picLocks noGrp="1" noChangeAspect="1"/>
          </p:cNvPicPr>
          <p:nvPr>
            <p:ph idx="1"/>
          </p:nvPr>
        </p:nvPicPr>
        <p:blipFill>
          <a:blip r:embed="rId2"/>
          <a:stretch>
            <a:fillRect/>
          </a:stretch>
        </p:blipFill>
        <p:spPr>
          <a:xfrm>
            <a:off x="679449" y="1071332"/>
            <a:ext cx="6922933" cy="5246732"/>
          </a:xfrm>
        </p:spPr>
      </p:pic>
      <p:sp>
        <p:nvSpPr>
          <p:cNvPr id="12" name="Rectangle 11">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B35815-5270-F763-C4EF-0633DE325357}"/>
              </a:ext>
            </a:extLst>
          </p:cNvPr>
          <p:cNvPicPr>
            <a:picLocks noChangeAspect="1"/>
          </p:cNvPicPr>
          <p:nvPr/>
        </p:nvPicPr>
        <p:blipFill>
          <a:blip r:embed="rId3"/>
          <a:stretch>
            <a:fillRect/>
          </a:stretch>
        </p:blipFill>
        <p:spPr>
          <a:xfrm>
            <a:off x="8451506" y="832282"/>
            <a:ext cx="2955381" cy="5193437"/>
          </a:xfrm>
          <a:prstGeom prst="rect">
            <a:avLst/>
          </a:prstGeom>
        </p:spPr>
      </p:pic>
    </p:spTree>
    <p:extLst>
      <p:ext uri="{BB962C8B-B14F-4D97-AF65-F5344CB8AC3E}">
        <p14:creationId xmlns:p14="http://schemas.microsoft.com/office/powerpoint/2010/main" val="119245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DDAA-CCB2-5F26-9802-97F6A8141702}"/>
              </a:ext>
            </a:extLst>
          </p:cNvPr>
          <p:cNvSpPr>
            <a:spLocks noGrp="1"/>
          </p:cNvSpPr>
          <p:nvPr>
            <p:ph type="title"/>
          </p:nvPr>
        </p:nvSpPr>
        <p:spPr>
          <a:xfrm>
            <a:off x="149352" y="712597"/>
            <a:ext cx="11896344" cy="723011"/>
          </a:xfrm>
        </p:spPr>
        <p:txBody>
          <a:bodyPr>
            <a:normAutofit fontScale="90000"/>
          </a:bodyPr>
          <a:lstStyle/>
          <a:p>
            <a:r>
              <a:rPr lang="en-US" dirty="0"/>
              <a:t>End of the First United Front: the GMD attacks the CCP</a:t>
            </a:r>
            <a:br>
              <a:rPr lang="en-US" dirty="0"/>
            </a:br>
            <a:endParaRPr lang="en-US" dirty="0"/>
          </a:p>
        </p:txBody>
      </p:sp>
      <p:sp>
        <p:nvSpPr>
          <p:cNvPr id="3" name="Content Placeholder 2">
            <a:extLst>
              <a:ext uri="{FF2B5EF4-FFF2-40B4-BE49-F238E27FC236}">
                <a16:creationId xmlns:a16="http://schemas.microsoft.com/office/drawing/2014/main" id="{DDD6EAF1-5C70-9824-3532-A84590C78CE8}"/>
              </a:ext>
            </a:extLst>
          </p:cNvPr>
          <p:cNvSpPr>
            <a:spLocks noGrp="1"/>
          </p:cNvSpPr>
          <p:nvPr>
            <p:ph idx="1"/>
          </p:nvPr>
        </p:nvSpPr>
        <p:spPr>
          <a:xfrm>
            <a:off x="146304" y="941833"/>
            <a:ext cx="6697556" cy="5705856"/>
          </a:xfrm>
        </p:spPr>
        <p:txBody>
          <a:bodyPr>
            <a:normAutofit fontScale="70000" lnSpcReduction="20000"/>
          </a:bodyPr>
          <a:lstStyle/>
          <a:p>
            <a:pPr algn="just"/>
            <a:r>
              <a:rPr lang="en-US" sz="2200" dirty="0"/>
              <a:t>Despite the results of the Northern Expedition, China was not now unified. The United Front was only a friendship of convenience. What had united the CCP and the GMD – the fight against the warlords – was over, and ideology divided the two parties. </a:t>
            </a:r>
          </a:p>
          <a:p>
            <a:pPr algn="just"/>
            <a:r>
              <a:rPr lang="en-US" sz="2200" dirty="0"/>
              <a:t>The success of the Northern Expedition had been not only due to Nationalist ambitions. It was also because of the Communist promise of land to the peasants; this commitment had given them local peasant support. The Communists also had support from the industrial workers: for example, Zhou Enlai, a Communist member of the GMD, had organized the workers rising in Shanghai.</a:t>
            </a:r>
          </a:p>
          <a:p>
            <a:pPr algn="just"/>
            <a:r>
              <a:rPr lang="en-US" sz="2200" dirty="0"/>
              <a:t>The popular support for the Communists was a key reason that Jiang decided he could no longer tolerate them in the GMD. There could be no more cooperation. Jiang was sympathetic to landlords and the middle classes, and was far more to the right than Sun had been. Areas under Communist control had seen peasants attack landlords and seize land – this could not be tolerated. It seemed to Jiang that the CCP needed to be crushed before China could truly be unified under the GMD. </a:t>
            </a:r>
          </a:p>
          <a:p>
            <a:pPr algn="just"/>
            <a:r>
              <a:rPr lang="en-US" sz="2200" dirty="0"/>
              <a:t>Jiang now expelled all Communists from the GMD, and his attacks on them reached a peak in Shanghai in the ‘White Terror’ of April 1927. A powerful ‘workers’ army’ under Zhou Enlai had proved very effective during the Northern Expedition and Jiang turned on them, using informants from the underworld of triads and gangsters – 5,000 Communists were shot. </a:t>
            </a:r>
          </a:p>
          <a:p>
            <a:pPr algn="just"/>
            <a:r>
              <a:rPr lang="en-US" sz="2200" dirty="0"/>
              <a:t>The GMD carried out similar attacks in other cities, in what became known as the ‘purification movement’: ‘purification’ meant the massacre of thousands of Communists, trade unionists, and peasant leaders. About a quarter of a million people were killed. Despite attempts to resist (Mao’s Autumn Harvest Rising failed), the CCP was very nearly crushed by the end of 1927.</a:t>
            </a:r>
          </a:p>
          <a:p>
            <a:pPr algn="just"/>
            <a:r>
              <a:rPr lang="en-US" sz="2200" dirty="0"/>
              <a:t>Ignoring the orders of the Comintern to retain the United Front, the CCP decided that its only hope of survival was for its members to flee into the mountains of </a:t>
            </a:r>
            <a:r>
              <a:rPr lang="en-US" sz="2200" dirty="0" err="1"/>
              <a:t>Jiangsi</a:t>
            </a:r>
            <a:r>
              <a:rPr lang="en-US" sz="2200" dirty="0"/>
              <a:t>. The GMD pursued them, determined to destroy the Communists. The civil war had begun.</a:t>
            </a:r>
          </a:p>
          <a:p>
            <a:endParaRPr lang="en-US" dirty="0"/>
          </a:p>
        </p:txBody>
      </p:sp>
      <p:pic>
        <p:nvPicPr>
          <p:cNvPr id="4" name="Picture 3">
            <a:extLst>
              <a:ext uri="{FF2B5EF4-FFF2-40B4-BE49-F238E27FC236}">
                <a16:creationId xmlns:a16="http://schemas.microsoft.com/office/drawing/2014/main" id="{3E0F835E-B3E0-1A1F-34CB-ABA041B48E48}"/>
              </a:ext>
            </a:extLst>
          </p:cNvPr>
          <p:cNvPicPr>
            <a:picLocks noChangeAspect="1"/>
          </p:cNvPicPr>
          <p:nvPr/>
        </p:nvPicPr>
        <p:blipFill>
          <a:blip r:embed="rId2"/>
          <a:stretch>
            <a:fillRect/>
          </a:stretch>
        </p:blipFill>
        <p:spPr>
          <a:xfrm>
            <a:off x="6999287" y="3110845"/>
            <a:ext cx="5192714" cy="3747155"/>
          </a:xfrm>
          <a:prstGeom prst="rect">
            <a:avLst/>
          </a:prstGeom>
        </p:spPr>
      </p:pic>
      <p:sp>
        <p:nvSpPr>
          <p:cNvPr id="7" name="TextBox 6">
            <a:extLst>
              <a:ext uri="{FF2B5EF4-FFF2-40B4-BE49-F238E27FC236}">
                <a16:creationId xmlns:a16="http://schemas.microsoft.com/office/drawing/2014/main" id="{F03A7497-A606-4509-6733-9B9F11743528}"/>
              </a:ext>
            </a:extLst>
          </p:cNvPr>
          <p:cNvSpPr txBox="1"/>
          <p:nvPr/>
        </p:nvSpPr>
        <p:spPr>
          <a:xfrm>
            <a:off x="221742" y="43981"/>
            <a:ext cx="6131052" cy="523220"/>
          </a:xfrm>
          <a:prstGeom prst="rect">
            <a:avLst/>
          </a:prstGeom>
          <a:noFill/>
        </p:spPr>
        <p:txBody>
          <a:bodyPr wrap="square">
            <a:spAutoFit/>
          </a:bodyPr>
          <a:lstStyle/>
          <a:p>
            <a:r>
              <a:rPr lang="en-US" sz="2800" dirty="0"/>
              <a:t>Historical background 1927-1949</a:t>
            </a:r>
          </a:p>
        </p:txBody>
      </p:sp>
    </p:spTree>
    <p:extLst>
      <p:ext uri="{BB962C8B-B14F-4D97-AF65-F5344CB8AC3E}">
        <p14:creationId xmlns:p14="http://schemas.microsoft.com/office/powerpoint/2010/main" val="38772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C9283AF-F362-86FC-1A56-56F7B0311136}"/>
              </a:ext>
            </a:extLst>
          </p:cNvPr>
          <p:cNvPicPr>
            <a:picLocks noChangeAspect="1"/>
          </p:cNvPicPr>
          <p:nvPr/>
        </p:nvPicPr>
        <p:blipFill>
          <a:blip r:embed="rId2"/>
          <a:stretch>
            <a:fillRect/>
          </a:stretch>
        </p:blipFill>
        <p:spPr>
          <a:xfrm>
            <a:off x="457200" y="665988"/>
            <a:ext cx="11277600" cy="5526024"/>
          </a:xfrm>
          <a:prstGeom prst="rect">
            <a:avLst/>
          </a:prstGeom>
        </p:spPr>
      </p:pic>
    </p:spTree>
    <p:extLst>
      <p:ext uri="{BB962C8B-B14F-4D97-AF65-F5344CB8AC3E}">
        <p14:creationId xmlns:p14="http://schemas.microsoft.com/office/powerpoint/2010/main" val="6529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1" name="Rectangle 2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54DFF-C037-87F6-47A1-F0E482FEA912}"/>
              </a:ext>
            </a:extLst>
          </p:cNvPr>
          <p:cNvSpPr>
            <a:spLocks noGrp="1"/>
          </p:cNvSpPr>
          <p:nvPr>
            <p:ph type="title"/>
          </p:nvPr>
        </p:nvSpPr>
        <p:spPr>
          <a:xfrm>
            <a:off x="6590964" y="0"/>
            <a:ext cx="4554680" cy="1708243"/>
          </a:xfrm>
        </p:spPr>
        <p:txBody>
          <a:bodyPr anchor="ctr">
            <a:normAutofit/>
          </a:bodyPr>
          <a:lstStyle/>
          <a:p>
            <a:r>
              <a:rPr lang="en-US" sz="4000" dirty="0"/>
              <a:t>The White Terror	</a:t>
            </a:r>
          </a:p>
        </p:txBody>
      </p:sp>
      <p:pic>
        <p:nvPicPr>
          <p:cNvPr id="4" name="Google Shape;140;p24">
            <a:extLst>
              <a:ext uri="{FF2B5EF4-FFF2-40B4-BE49-F238E27FC236}">
                <a16:creationId xmlns:a16="http://schemas.microsoft.com/office/drawing/2014/main" id="{0E31819A-6CB3-8C22-12C7-42CC8A0FE5C7}"/>
              </a:ext>
            </a:extLst>
          </p:cNvPr>
          <p:cNvPicPr preferRelativeResize="0"/>
          <p:nvPr/>
        </p:nvPicPr>
        <p:blipFill>
          <a:blip r:embed="rId2"/>
          <a:srcRect l="7701" r="2765"/>
          <a:stretch/>
        </p:blipFill>
        <p:spPr>
          <a:xfrm>
            <a:off x="761367" y="1818699"/>
            <a:ext cx="4541003" cy="3220606"/>
          </a:xfrm>
          <a:prstGeom prst="rect">
            <a:avLst/>
          </a:prstGeom>
          <a:noFill/>
        </p:spPr>
      </p:pic>
      <p:sp>
        <p:nvSpPr>
          <p:cNvPr id="3" name="Content Placeholder 2">
            <a:extLst>
              <a:ext uri="{FF2B5EF4-FFF2-40B4-BE49-F238E27FC236}">
                <a16:creationId xmlns:a16="http://schemas.microsoft.com/office/drawing/2014/main" id="{43070C00-1203-0383-64B6-6D13BC55BBCB}"/>
              </a:ext>
            </a:extLst>
          </p:cNvPr>
          <p:cNvSpPr>
            <a:spLocks noGrp="1"/>
          </p:cNvSpPr>
          <p:nvPr>
            <p:ph idx="1"/>
          </p:nvPr>
        </p:nvSpPr>
        <p:spPr>
          <a:xfrm>
            <a:off x="6096000" y="1818700"/>
            <a:ext cx="5938982" cy="5039300"/>
          </a:xfrm>
        </p:spPr>
        <p:txBody>
          <a:bodyPr anchor="ctr">
            <a:normAutofit/>
          </a:bodyPr>
          <a:lstStyle/>
          <a:p>
            <a:pPr algn="just"/>
            <a:r>
              <a:rPr lang="en-US" sz="1800" dirty="0"/>
              <a:t>The White Terror, also known as the ‘Shanghai Massacre’, was a crucial incident in the fight between the GMD and the CCP. </a:t>
            </a:r>
          </a:p>
          <a:p>
            <a:pPr algn="just"/>
            <a:r>
              <a:rPr lang="en-US" sz="1800" dirty="0"/>
              <a:t>On 12 April 1927, the military forces of the Guomindang carried out a full-scale purge of communists in Shanghai, as well as in a number of other major cities in China. </a:t>
            </a:r>
          </a:p>
          <a:p>
            <a:pPr algn="just"/>
            <a:r>
              <a:rPr lang="en-US" sz="1800" dirty="0"/>
              <a:t>The number of communists or suspected communists killed or wounded vary from 3,000 to 10,000. This coup almost succeeded in annihilating the CCP because many Chinese communist leaders were not willing to deviate from the Comintern order which was to maintain the alliance with the Nationalists at all costs. </a:t>
            </a:r>
          </a:p>
          <a:p>
            <a:pPr algn="just"/>
            <a:r>
              <a:rPr lang="en-US" sz="1800" dirty="0"/>
              <a:t>The survival of the CCP was the result of a decision made by few communists to stop following the directive of the Comintern. They went underground and escaped to Jiangxi (Kiangsi) province. Mao Zedong was among them.</a:t>
            </a:r>
          </a:p>
        </p:txBody>
      </p:sp>
      <p:sp>
        <p:nvSpPr>
          <p:cNvPr id="6" name="TextBox 5">
            <a:extLst>
              <a:ext uri="{FF2B5EF4-FFF2-40B4-BE49-F238E27FC236}">
                <a16:creationId xmlns:a16="http://schemas.microsoft.com/office/drawing/2014/main" id="{B4906ACC-5E36-F17A-5B57-E15003F0802D}"/>
              </a:ext>
            </a:extLst>
          </p:cNvPr>
          <p:cNvSpPr txBox="1"/>
          <p:nvPr/>
        </p:nvSpPr>
        <p:spPr>
          <a:xfrm>
            <a:off x="688086" y="355351"/>
            <a:ext cx="6240780" cy="461665"/>
          </a:xfrm>
          <a:prstGeom prst="rect">
            <a:avLst/>
          </a:prstGeom>
          <a:noFill/>
        </p:spPr>
        <p:txBody>
          <a:bodyPr wrap="square">
            <a:spAutoFit/>
          </a:bodyPr>
          <a:lstStyle/>
          <a:p>
            <a:r>
              <a:rPr lang="en-US" sz="2400" dirty="0"/>
              <a:t>Historical background 1927-1949</a:t>
            </a:r>
          </a:p>
        </p:txBody>
      </p:sp>
    </p:spTree>
    <p:extLst>
      <p:ext uri="{BB962C8B-B14F-4D97-AF65-F5344CB8AC3E}">
        <p14:creationId xmlns:p14="http://schemas.microsoft.com/office/powerpoint/2010/main" val="939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E927-1781-AAD0-BA59-715DC4B3FEB5}"/>
              </a:ext>
            </a:extLst>
          </p:cNvPr>
          <p:cNvSpPr>
            <a:spLocks noGrp="1"/>
          </p:cNvSpPr>
          <p:nvPr>
            <p:ph type="title"/>
          </p:nvPr>
        </p:nvSpPr>
        <p:spPr>
          <a:xfrm>
            <a:off x="276226" y="1060682"/>
            <a:ext cx="4249016" cy="2368317"/>
          </a:xfrm>
        </p:spPr>
        <p:txBody>
          <a:bodyPr anchor="t">
            <a:normAutofit/>
          </a:bodyPr>
          <a:lstStyle/>
          <a:p>
            <a:r>
              <a:rPr lang="en-US" sz="3200" dirty="0"/>
              <a:t>Historical background 1911-1928</a:t>
            </a:r>
          </a:p>
        </p:txBody>
      </p:sp>
      <p:pic>
        <p:nvPicPr>
          <p:cNvPr id="4" name="Google Shape;65;p14">
            <a:extLst>
              <a:ext uri="{FF2B5EF4-FFF2-40B4-BE49-F238E27FC236}">
                <a16:creationId xmlns:a16="http://schemas.microsoft.com/office/drawing/2014/main" id="{21A5D54C-3791-0645-344F-883E1831C25F}"/>
              </a:ext>
            </a:extLst>
          </p:cNvPr>
          <p:cNvPicPr preferRelativeResize="0"/>
          <p:nvPr/>
        </p:nvPicPr>
        <p:blipFill>
          <a:blip r:embed="rId2"/>
          <a:stretch>
            <a:fillRect/>
          </a:stretch>
        </p:blipFill>
        <p:spPr>
          <a:xfrm>
            <a:off x="457200" y="3038475"/>
            <a:ext cx="3826886" cy="2943225"/>
          </a:xfrm>
          <a:prstGeom prst="rect">
            <a:avLst/>
          </a:prstGeom>
          <a:noFill/>
        </p:spPr>
      </p:pic>
      <p:grpSp>
        <p:nvGrpSpPr>
          <p:cNvPr id="13" name="Group 12">
            <a:extLst>
              <a:ext uri="{FF2B5EF4-FFF2-40B4-BE49-F238E27FC236}">
                <a16:creationId xmlns:a16="http://schemas.microsoft.com/office/drawing/2014/main" id="{7D2D829D-2830-5F07-E40B-C351944AB1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4" name="Rectangle 13">
              <a:extLst>
                <a:ext uri="{FF2B5EF4-FFF2-40B4-BE49-F238E27FC236}">
                  <a16:creationId xmlns:a16="http://schemas.microsoft.com/office/drawing/2014/main" id="{521FC5EF-435E-F74E-11C5-A935C7066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F3CE81-94AA-585B-379D-CB757AFCC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Content Placeholder 2">
            <a:extLst>
              <a:ext uri="{FF2B5EF4-FFF2-40B4-BE49-F238E27FC236}">
                <a16:creationId xmlns:a16="http://schemas.microsoft.com/office/drawing/2014/main" id="{4A5EC5DF-1E1C-4815-D863-FC6A7300EE56}"/>
              </a:ext>
            </a:extLst>
          </p:cNvPr>
          <p:cNvGraphicFramePr>
            <a:graphicFrameLocks noGrp="1"/>
          </p:cNvGraphicFramePr>
          <p:nvPr>
            <p:ph idx="1"/>
            <p:extLst>
              <p:ext uri="{D42A27DB-BD31-4B8C-83A1-F6EECF244321}">
                <p14:modId xmlns:p14="http://schemas.microsoft.com/office/powerpoint/2010/main" val="189711523"/>
              </p:ext>
            </p:extLst>
          </p:nvPr>
        </p:nvGraphicFramePr>
        <p:xfrm>
          <a:off x="4665086" y="809625"/>
          <a:ext cx="6688713" cy="5172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206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D56F1-5779-B07A-4B85-4AE2ECA64E9C}"/>
              </a:ext>
            </a:extLst>
          </p:cNvPr>
          <p:cNvSpPr>
            <a:spLocks noGrp="1"/>
          </p:cNvSpPr>
          <p:nvPr>
            <p:ph type="title"/>
          </p:nvPr>
        </p:nvSpPr>
        <p:spPr>
          <a:xfrm>
            <a:off x="761802" y="240241"/>
            <a:ext cx="10760054" cy="1228299"/>
          </a:xfrm>
        </p:spPr>
        <p:txBody>
          <a:bodyPr>
            <a:normAutofit/>
          </a:bodyPr>
          <a:lstStyle/>
          <a:p>
            <a:r>
              <a:rPr lang="en-US" sz="4000" dirty="0"/>
              <a:t>The Jiangxi Soviet</a:t>
            </a:r>
            <a:br>
              <a:rPr lang="en-US" sz="4000" dirty="0"/>
            </a:br>
            <a:endParaRPr lang="en-US" sz="4000" dirty="0"/>
          </a:p>
        </p:txBody>
      </p:sp>
      <p:pic>
        <p:nvPicPr>
          <p:cNvPr id="4" name="Picture 3">
            <a:extLst>
              <a:ext uri="{FF2B5EF4-FFF2-40B4-BE49-F238E27FC236}">
                <a16:creationId xmlns:a16="http://schemas.microsoft.com/office/drawing/2014/main" id="{9ECB3ECB-E1C9-2E4F-C7E5-BB8B3A47931E}"/>
              </a:ext>
            </a:extLst>
          </p:cNvPr>
          <p:cNvPicPr>
            <a:picLocks noChangeAspect="1"/>
          </p:cNvPicPr>
          <p:nvPr/>
        </p:nvPicPr>
        <p:blipFill>
          <a:blip r:embed="rId2"/>
          <a:stretch>
            <a:fillRect/>
          </a:stretch>
        </p:blipFill>
        <p:spPr>
          <a:xfrm>
            <a:off x="7250544" y="2503427"/>
            <a:ext cx="4271311" cy="3443508"/>
          </a:xfrm>
          <a:prstGeom prst="rect">
            <a:avLst/>
          </a:prstGeom>
        </p:spPr>
      </p:pic>
      <p:pic>
        <p:nvPicPr>
          <p:cNvPr id="5" name="Picture 4">
            <a:extLst>
              <a:ext uri="{FF2B5EF4-FFF2-40B4-BE49-F238E27FC236}">
                <a16:creationId xmlns:a16="http://schemas.microsoft.com/office/drawing/2014/main" id="{0C748F08-144F-9F29-6FEE-5FC2AC8EF8C9}"/>
              </a:ext>
            </a:extLst>
          </p:cNvPr>
          <p:cNvPicPr>
            <a:picLocks noChangeAspect="1"/>
          </p:cNvPicPr>
          <p:nvPr/>
        </p:nvPicPr>
        <p:blipFill>
          <a:blip r:embed="rId3">
            <a:duotone>
              <a:prstClr val="black"/>
              <a:srgbClr val="FF0000">
                <a:tint val="45000"/>
                <a:satMod val="400000"/>
              </a:srgbClr>
            </a:duotone>
          </a:blip>
          <a:stretch>
            <a:fillRect/>
          </a:stretch>
        </p:blipFill>
        <p:spPr>
          <a:xfrm>
            <a:off x="155864" y="3072384"/>
            <a:ext cx="6424535" cy="2292171"/>
          </a:xfrm>
          <a:prstGeom prst="rect">
            <a:avLst/>
          </a:prstGeom>
        </p:spPr>
      </p:pic>
    </p:spTree>
    <p:extLst>
      <p:ext uri="{BB962C8B-B14F-4D97-AF65-F5344CB8AC3E}">
        <p14:creationId xmlns:p14="http://schemas.microsoft.com/office/powerpoint/2010/main" val="322165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D56F1-5779-B07A-4B85-4AE2ECA64E9C}"/>
              </a:ext>
            </a:extLst>
          </p:cNvPr>
          <p:cNvSpPr>
            <a:spLocks noGrp="1"/>
          </p:cNvSpPr>
          <p:nvPr>
            <p:ph type="title"/>
          </p:nvPr>
        </p:nvSpPr>
        <p:spPr>
          <a:xfrm>
            <a:off x="761802" y="240241"/>
            <a:ext cx="10760054" cy="1228299"/>
          </a:xfrm>
        </p:spPr>
        <p:txBody>
          <a:bodyPr>
            <a:normAutofit/>
          </a:bodyPr>
          <a:lstStyle/>
          <a:p>
            <a:r>
              <a:rPr lang="en-US" sz="4000" dirty="0"/>
              <a:t>The Jiangxi Soviet</a:t>
            </a:r>
            <a:br>
              <a:rPr lang="en-US" sz="4000" dirty="0"/>
            </a:br>
            <a:endParaRPr lang="en-US" sz="4000" dirty="0"/>
          </a:p>
        </p:txBody>
      </p:sp>
      <p:sp>
        <p:nvSpPr>
          <p:cNvPr id="3" name="Content Placeholder 2">
            <a:extLst>
              <a:ext uri="{FF2B5EF4-FFF2-40B4-BE49-F238E27FC236}">
                <a16:creationId xmlns:a16="http://schemas.microsoft.com/office/drawing/2014/main" id="{9937A077-3285-AD92-FB7E-953AE953D896}"/>
              </a:ext>
            </a:extLst>
          </p:cNvPr>
          <p:cNvSpPr>
            <a:spLocks noGrp="1"/>
          </p:cNvSpPr>
          <p:nvPr>
            <p:ph idx="1"/>
          </p:nvPr>
        </p:nvSpPr>
        <p:spPr>
          <a:xfrm>
            <a:off x="0" y="2321476"/>
            <a:ext cx="6954982" cy="3850724"/>
          </a:xfrm>
        </p:spPr>
        <p:txBody>
          <a:bodyPr anchor="ctr">
            <a:noAutofit/>
          </a:bodyPr>
          <a:lstStyle/>
          <a:p>
            <a:pPr algn="just"/>
            <a:r>
              <a:rPr lang="en-US" sz="1600" dirty="0"/>
              <a:t>The CCP were forced to retreat into Jiangxi province in order to survive the GMD onslaught. This territory become known as the ‘Jiangxi Soviet’. </a:t>
            </a:r>
          </a:p>
          <a:p>
            <a:pPr algn="just"/>
            <a:r>
              <a:rPr lang="en-US" sz="1600" dirty="0"/>
              <a:t>Mao’s writings suggest that the White Terror had only confirmed what he had already thought about the United Front: that this cooperation with the GMD would destroy the CCP. He also believed that the GMD and the Comintern had the wrong strategy for China, as they focused their revolution on urban areas. Mao’s revolution would be based on the peasants. </a:t>
            </a:r>
          </a:p>
          <a:p>
            <a:pPr algn="just"/>
            <a:r>
              <a:rPr lang="en-US" sz="1600" dirty="0"/>
              <a:t>Essentially, this was a more realistic strategy, as the vast majority of Chinese were not urban workers but rural peasants. From a population in China of around 500 million, only 12 per cent were in urban areas, whereas 88 per cent lived in rural regions. From a total workforce of approximately 259 million, 205 million were agricultural workers and a mere 54 million were non-agricultural or industrial workers. </a:t>
            </a:r>
          </a:p>
          <a:p>
            <a:pPr algn="just"/>
            <a:r>
              <a:rPr lang="en-US" sz="1600" dirty="0"/>
              <a:t>Mao arrived at Jiangxi and organized the Jiangxi Soviet around his idea of the central revolutionary role of the peasant – ‘The peasants are the sea; we are the fi sh. The sea is our habitat’, he stated. His ideological shift away from orthodox Marxism, which placed the proletariat at the </a:t>
            </a:r>
            <a:r>
              <a:rPr lang="en-US" sz="1600" dirty="0" err="1"/>
              <a:t>centre</a:t>
            </a:r>
            <a:r>
              <a:rPr lang="en-US" sz="1600" dirty="0"/>
              <a:t> of the revolution, put him at odds with more orthodox members of the CCP. But his success in recruiting and organizing the peasants in the Jiangxi Soviet began to win him the argument.</a:t>
            </a:r>
          </a:p>
        </p:txBody>
      </p:sp>
      <p:pic>
        <p:nvPicPr>
          <p:cNvPr id="4" name="Picture 3">
            <a:extLst>
              <a:ext uri="{FF2B5EF4-FFF2-40B4-BE49-F238E27FC236}">
                <a16:creationId xmlns:a16="http://schemas.microsoft.com/office/drawing/2014/main" id="{9ECB3ECB-E1C9-2E4F-C7E5-BB8B3A47931E}"/>
              </a:ext>
            </a:extLst>
          </p:cNvPr>
          <p:cNvPicPr>
            <a:picLocks noChangeAspect="1"/>
          </p:cNvPicPr>
          <p:nvPr/>
        </p:nvPicPr>
        <p:blipFill>
          <a:blip r:embed="rId2"/>
          <a:stretch>
            <a:fillRect/>
          </a:stretch>
        </p:blipFill>
        <p:spPr>
          <a:xfrm>
            <a:off x="7250544" y="2503427"/>
            <a:ext cx="4271311" cy="3443508"/>
          </a:xfrm>
          <a:prstGeom prst="rect">
            <a:avLst/>
          </a:prstGeom>
        </p:spPr>
      </p:pic>
    </p:spTree>
    <p:extLst>
      <p:ext uri="{BB962C8B-B14F-4D97-AF65-F5344CB8AC3E}">
        <p14:creationId xmlns:p14="http://schemas.microsoft.com/office/powerpoint/2010/main" val="342591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99F52-AAE6-C278-CBF3-DE4A29A7CB9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Divisions within the CCP</a:t>
            </a:r>
          </a:p>
        </p:txBody>
      </p:sp>
      <p:pic>
        <p:nvPicPr>
          <p:cNvPr id="5" name="Picture 4">
            <a:extLst>
              <a:ext uri="{FF2B5EF4-FFF2-40B4-BE49-F238E27FC236}">
                <a16:creationId xmlns:a16="http://schemas.microsoft.com/office/drawing/2014/main" id="{639190D0-066F-8E54-2A73-6330FFEB5323}"/>
              </a:ext>
            </a:extLst>
          </p:cNvPr>
          <p:cNvPicPr>
            <a:picLocks noChangeAspect="1"/>
          </p:cNvPicPr>
          <p:nvPr/>
        </p:nvPicPr>
        <p:blipFill>
          <a:blip r:embed="rId2"/>
          <a:stretch>
            <a:fillRect/>
          </a:stretch>
        </p:blipFill>
        <p:spPr>
          <a:xfrm>
            <a:off x="4682978" y="1447524"/>
            <a:ext cx="7253729" cy="4315967"/>
          </a:xfrm>
          <a:prstGeom prst="rect">
            <a:avLst/>
          </a:prstGeom>
        </p:spPr>
      </p:pic>
    </p:spTree>
    <p:extLst>
      <p:ext uri="{BB962C8B-B14F-4D97-AF65-F5344CB8AC3E}">
        <p14:creationId xmlns:p14="http://schemas.microsoft.com/office/powerpoint/2010/main" val="3061739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A1530F-D7D6-4E9C-3808-1F70FFFE8C8D}"/>
              </a:ext>
            </a:extLst>
          </p:cNvPr>
          <p:cNvPicPr>
            <a:picLocks noChangeAspect="1"/>
          </p:cNvPicPr>
          <p:nvPr/>
        </p:nvPicPr>
        <p:blipFill>
          <a:blip r:embed="rId2"/>
          <a:stretch>
            <a:fillRect/>
          </a:stretch>
        </p:blipFill>
        <p:spPr>
          <a:xfrm>
            <a:off x="3086582" y="457200"/>
            <a:ext cx="6018836" cy="5943600"/>
          </a:xfrm>
          <a:prstGeom prst="rect">
            <a:avLst/>
          </a:prstGeom>
        </p:spPr>
      </p:pic>
    </p:spTree>
    <p:extLst>
      <p:ext uri="{BB962C8B-B14F-4D97-AF65-F5344CB8AC3E}">
        <p14:creationId xmlns:p14="http://schemas.microsoft.com/office/powerpoint/2010/main" val="4290284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012D-C4D4-9F89-50B6-5799EFD41510}"/>
              </a:ext>
            </a:extLst>
          </p:cNvPr>
          <p:cNvSpPr>
            <a:spLocks noGrp="1"/>
          </p:cNvSpPr>
          <p:nvPr>
            <p:ph type="title"/>
          </p:nvPr>
        </p:nvSpPr>
        <p:spPr>
          <a:xfrm>
            <a:off x="256032" y="228600"/>
            <a:ext cx="9140952" cy="584264"/>
          </a:xfrm>
        </p:spPr>
        <p:txBody>
          <a:bodyPr>
            <a:normAutofit fontScale="90000"/>
          </a:bodyPr>
          <a:lstStyle/>
          <a:p>
            <a:r>
              <a:rPr lang="en-US" dirty="0"/>
              <a:t>The Long March</a:t>
            </a:r>
          </a:p>
        </p:txBody>
      </p:sp>
      <p:sp>
        <p:nvSpPr>
          <p:cNvPr id="3" name="Content Placeholder 2">
            <a:extLst>
              <a:ext uri="{FF2B5EF4-FFF2-40B4-BE49-F238E27FC236}">
                <a16:creationId xmlns:a16="http://schemas.microsoft.com/office/drawing/2014/main" id="{505C7665-AD54-A06D-86A9-F8E4CA847D06}"/>
              </a:ext>
            </a:extLst>
          </p:cNvPr>
          <p:cNvSpPr>
            <a:spLocks noGrp="1"/>
          </p:cNvSpPr>
          <p:nvPr>
            <p:ph idx="1"/>
          </p:nvPr>
        </p:nvSpPr>
        <p:spPr>
          <a:xfrm>
            <a:off x="188976" y="1020952"/>
            <a:ext cx="5608320" cy="5608447"/>
          </a:xfrm>
        </p:spPr>
        <p:txBody>
          <a:bodyPr>
            <a:normAutofit/>
          </a:bodyPr>
          <a:lstStyle/>
          <a:p>
            <a:pPr algn="just"/>
            <a:r>
              <a:rPr lang="en-US" sz="1800" dirty="0"/>
              <a:t>In 1934, the communists were forced to abandon their base at Jiangxi to escape the constant attacks of the fifth encirclement campaign launched by the Guomindang (NRA) military forces. The communists needed to find a more secure location, so they started an incredible journey to </a:t>
            </a:r>
            <a:r>
              <a:rPr lang="en-US" sz="1800" dirty="0" err="1"/>
              <a:t>Yan’an</a:t>
            </a:r>
            <a:r>
              <a:rPr lang="en-US" sz="1800" dirty="0"/>
              <a:t> (Yen-an) known as The Long March. </a:t>
            </a:r>
          </a:p>
          <a:p>
            <a:pPr algn="just"/>
            <a:r>
              <a:rPr lang="en-US" sz="1800" dirty="0"/>
              <a:t>They walked 13,000 km (8,000 miles) through 11 provinces, crossed 24 rivers and climbed 18 mountains while fighting the Nationalist army. They occupied 62 cities and towns. After a year, they reached </a:t>
            </a:r>
            <a:r>
              <a:rPr lang="en-US" sz="1800" dirty="0" err="1"/>
              <a:t>Yan'an</a:t>
            </a:r>
            <a:r>
              <a:rPr lang="en-US" sz="1800" dirty="0"/>
              <a:t> in Shaanxi (Shensi), with only 5,000 survivors from the 80,000 they had when they left Jiangxi. </a:t>
            </a:r>
          </a:p>
          <a:p>
            <a:pPr algn="just"/>
            <a:r>
              <a:rPr lang="en-US" sz="1800" dirty="0"/>
              <a:t>This odyssey was significant because it </a:t>
            </a:r>
            <a:r>
              <a:rPr lang="en-US" sz="1800" dirty="0" err="1"/>
              <a:t>symbolised</a:t>
            </a:r>
            <a:r>
              <a:rPr lang="en-US" sz="1800" dirty="0"/>
              <a:t> the fight against stronger military forces (the Nationalists owned airplanes and had more weapons) but also the survival of the CCP. By 1935, Jiang </a:t>
            </a:r>
            <a:r>
              <a:rPr lang="en-US" sz="1800" dirty="0" err="1"/>
              <a:t>Jieshi</a:t>
            </a:r>
            <a:r>
              <a:rPr lang="en-US" sz="1800" dirty="0"/>
              <a:t> had not managed to complete his objective to annihilate the communists. One of the key consequences was the strengthening of Mao’s position.</a:t>
            </a:r>
          </a:p>
        </p:txBody>
      </p:sp>
      <p:pic>
        <p:nvPicPr>
          <p:cNvPr id="5" name="Picture 4">
            <a:extLst>
              <a:ext uri="{FF2B5EF4-FFF2-40B4-BE49-F238E27FC236}">
                <a16:creationId xmlns:a16="http://schemas.microsoft.com/office/drawing/2014/main" id="{99303CE3-CE5E-A0D7-35F0-8C3563267793}"/>
              </a:ext>
            </a:extLst>
          </p:cNvPr>
          <p:cNvPicPr>
            <a:picLocks noChangeAspect="1"/>
          </p:cNvPicPr>
          <p:nvPr/>
        </p:nvPicPr>
        <p:blipFill>
          <a:blip r:embed="rId2"/>
          <a:stretch>
            <a:fillRect/>
          </a:stretch>
        </p:blipFill>
        <p:spPr>
          <a:xfrm>
            <a:off x="6394706" y="1134381"/>
            <a:ext cx="5375595" cy="4589237"/>
          </a:xfrm>
          <a:prstGeom prst="rect">
            <a:avLst/>
          </a:prstGeom>
        </p:spPr>
      </p:pic>
    </p:spTree>
    <p:extLst>
      <p:ext uri="{BB962C8B-B14F-4D97-AF65-F5344CB8AC3E}">
        <p14:creationId xmlns:p14="http://schemas.microsoft.com/office/powerpoint/2010/main" val="232343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012D-C4D4-9F89-50B6-5799EFD41510}"/>
              </a:ext>
            </a:extLst>
          </p:cNvPr>
          <p:cNvSpPr>
            <a:spLocks noGrp="1"/>
          </p:cNvSpPr>
          <p:nvPr>
            <p:ph type="title"/>
          </p:nvPr>
        </p:nvSpPr>
        <p:spPr>
          <a:xfrm>
            <a:off x="256032" y="228600"/>
            <a:ext cx="9140952" cy="584264"/>
          </a:xfrm>
        </p:spPr>
        <p:txBody>
          <a:bodyPr>
            <a:normAutofit fontScale="90000"/>
          </a:bodyPr>
          <a:lstStyle/>
          <a:p>
            <a:r>
              <a:rPr lang="en-US" dirty="0"/>
              <a:t>The Long March</a:t>
            </a:r>
          </a:p>
        </p:txBody>
      </p:sp>
      <p:sp>
        <p:nvSpPr>
          <p:cNvPr id="3" name="Content Placeholder 2">
            <a:extLst>
              <a:ext uri="{FF2B5EF4-FFF2-40B4-BE49-F238E27FC236}">
                <a16:creationId xmlns:a16="http://schemas.microsoft.com/office/drawing/2014/main" id="{505C7665-AD54-A06D-86A9-F8E4CA847D06}"/>
              </a:ext>
            </a:extLst>
          </p:cNvPr>
          <p:cNvSpPr>
            <a:spLocks noGrp="1"/>
          </p:cNvSpPr>
          <p:nvPr>
            <p:ph idx="1"/>
          </p:nvPr>
        </p:nvSpPr>
        <p:spPr>
          <a:xfrm>
            <a:off x="188976" y="1655064"/>
            <a:ext cx="6111240" cy="4974335"/>
          </a:xfrm>
        </p:spPr>
        <p:txBody>
          <a:bodyPr>
            <a:normAutofit/>
          </a:bodyPr>
          <a:lstStyle/>
          <a:p>
            <a:pPr marL="0" indent="0" algn="just">
              <a:buNone/>
            </a:pPr>
            <a:r>
              <a:rPr lang="en-US" sz="1800" dirty="0"/>
              <a:t>This event is significant for a couple of other reasons:</a:t>
            </a:r>
          </a:p>
          <a:p>
            <a:pPr algn="just"/>
            <a:endParaRPr lang="en-US" sz="1800" dirty="0"/>
          </a:p>
          <a:p>
            <a:pPr algn="just"/>
            <a:r>
              <a:rPr lang="en-US" sz="1800" dirty="0"/>
              <a:t>Mao Zedong managed to impose his idea of a peasant-based revolution.</a:t>
            </a:r>
          </a:p>
          <a:p>
            <a:pPr algn="just"/>
            <a:r>
              <a:rPr lang="en-US" sz="1800" dirty="0"/>
              <a:t>Several other communists emerged as talented leaders: Deng Xiaoping (Teng Hsiao-</a:t>
            </a:r>
            <a:r>
              <a:rPr lang="en-US" sz="1800" dirty="0" err="1"/>
              <a:t>p’ing</a:t>
            </a:r>
            <a:r>
              <a:rPr lang="en-US" sz="1800" dirty="0"/>
              <a:t>), Lin Biao (Lin Piao), Zhou Enlai (Chou Enlai), Zhu De.</a:t>
            </a:r>
          </a:p>
          <a:p>
            <a:pPr algn="just"/>
            <a:r>
              <a:rPr lang="en-US" sz="1800" dirty="0"/>
              <a:t>This odyssey was an amazing event in military history, however, it was a disaster in term of human life.</a:t>
            </a:r>
          </a:p>
          <a:p>
            <a:pPr algn="just"/>
            <a:r>
              <a:rPr lang="en-US" sz="1800" dirty="0"/>
              <a:t>It was a propaganda success as the Red Army was able to spread communist ideology to the peasant population during the journey.</a:t>
            </a:r>
          </a:p>
        </p:txBody>
      </p:sp>
      <p:pic>
        <p:nvPicPr>
          <p:cNvPr id="5" name="Picture 4">
            <a:extLst>
              <a:ext uri="{FF2B5EF4-FFF2-40B4-BE49-F238E27FC236}">
                <a16:creationId xmlns:a16="http://schemas.microsoft.com/office/drawing/2014/main" id="{99303CE3-CE5E-A0D7-35F0-8C3563267793}"/>
              </a:ext>
            </a:extLst>
          </p:cNvPr>
          <p:cNvPicPr>
            <a:picLocks noChangeAspect="1"/>
          </p:cNvPicPr>
          <p:nvPr/>
        </p:nvPicPr>
        <p:blipFill>
          <a:blip r:embed="rId2"/>
          <a:stretch>
            <a:fillRect/>
          </a:stretch>
        </p:blipFill>
        <p:spPr>
          <a:xfrm>
            <a:off x="6504434" y="1582437"/>
            <a:ext cx="5375595" cy="4589237"/>
          </a:xfrm>
          <a:prstGeom prst="rect">
            <a:avLst/>
          </a:prstGeom>
        </p:spPr>
      </p:pic>
    </p:spTree>
    <p:extLst>
      <p:ext uri="{BB962C8B-B14F-4D97-AF65-F5344CB8AC3E}">
        <p14:creationId xmlns:p14="http://schemas.microsoft.com/office/powerpoint/2010/main" val="38839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52D2-0118-5CEE-C6D1-620B9CC48707}"/>
              </a:ext>
            </a:extLst>
          </p:cNvPr>
          <p:cNvSpPr>
            <a:spLocks noGrp="1"/>
          </p:cNvSpPr>
          <p:nvPr>
            <p:ph type="title"/>
          </p:nvPr>
        </p:nvSpPr>
        <p:spPr>
          <a:xfrm>
            <a:off x="134112" y="142811"/>
            <a:ext cx="10515600" cy="1325563"/>
          </a:xfrm>
        </p:spPr>
        <p:txBody>
          <a:bodyPr>
            <a:normAutofit/>
          </a:bodyPr>
          <a:lstStyle/>
          <a:p>
            <a:r>
              <a:rPr lang="en-US" sz="3600" dirty="0"/>
              <a:t>Key events of the Long March</a:t>
            </a:r>
          </a:p>
        </p:txBody>
      </p:sp>
      <p:sp>
        <p:nvSpPr>
          <p:cNvPr id="3" name="Content Placeholder 2">
            <a:extLst>
              <a:ext uri="{FF2B5EF4-FFF2-40B4-BE49-F238E27FC236}">
                <a16:creationId xmlns:a16="http://schemas.microsoft.com/office/drawing/2014/main" id="{7DE90637-2492-8334-8D09-4D3888D350E9}"/>
              </a:ext>
            </a:extLst>
          </p:cNvPr>
          <p:cNvSpPr>
            <a:spLocks noGrp="1"/>
          </p:cNvSpPr>
          <p:nvPr>
            <p:ph idx="1"/>
          </p:nvPr>
        </p:nvSpPr>
        <p:spPr>
          <a:xfrm>
            <a:off x="134112" y="1478153"/>
            <a:ext cx="7391400" cy="5014722"/>
          </a:xfrm>
        </p:spPr>
        <p:txBody>
          <a:bodyPr>
            <a:normAutofit/>
          </a:bodyPr>
          <a:lstStyle/>
          <a:p>
            <a:pPr marL="0" indent="0" algn="just">
              <a:buNone/>
            </a:pPr>
            <a:r>
              <a:rPr lang="en-US" sz="1800" b="1" dirty="0"/>
              <a:t>Crossing the Xiang River</a:t>
            </a:r>
          </a:p>
          <a:p>
            <a:pPr marL="0" indent="0" algn="just">
              <a:buNone/>
            </a:pPr>
            <a:r>
              <a:rPr lang="en-US" sz="1800" dirty="0"/>
              <a:t>The Xiang River was strongly defended by the GMD, and Jiang was determined not to let the CCP escape. Mao criticized the strategy the CCP used at the river, where around 50,000 died. The CCP had not used his tactics of out </a:t>
            </a:r>
            <a:r>
              <a:rPr lang="en-US" sz="1800" dirty="0" err="1"/>
              <a:t>manoeuvring</a:t>
            </a:r>
            <a:r>
              <a:rPr lang="en-US" sz="1800" dirty="0"/>
              <a:t> and deceiving the GMD; they had also been loaded down with furniture and other unnecessary equipment. The 28 Bolsheviks, now in charge of the army, had simply led the CCP in a line into the river, where they were ‘sitting ducks’ for Jiang’s forces.</a:t>
            </a:r>
          </a:p>
          <a:p>
            <a:pPr algn="just"/>
            <a:endParaRPr lang="en-US" sz="1800" dirty="0"/>
          </a:p>
          <a:p>
            <a:pPr marL="0" indent="0" algn="just">
              <a:buNone/>
            </a:pPr>
            <a:endParaRPr lang="en-US" sz="1800" dirty="0"/>
          </a:p>
          <a:p>
            <a:pPr marL="0" indent="0" algn="just">
              <a:buNone/>
            </a:pPr>
            <a:r>
              <a:rPr lang="en-US" sz="1800" b="1" dirty="0" err="1"/>
              <a:t>Zunyi</a:t>
            </a:r>
            <a:r>
              <a:rPr lang="en-US" sz="1800" b="1" dirty="0"/>
              <a:t> Conference</a:t>
            </a:r>
          </a:p>
          <a:p>
            <a:pPr marL="0" indent="0" algn="just">
              <a:buNone/>
            </a:pPr>
            <a:r>
              <a:rPr lang="en-US" sz="1800" dirty="0"/>
              <a:t>In January 1935 the CCP, this time using guerrilla tactics, managed to capture the town of </a:t>
            </a:r>
            <a:r>
              <a:rPr lang="en-US" sz="1800" dirty="0" err="1"/>
              <a:t>Zunyi</a:t>
            </a:r>
            <a:r>
              <a:rPr lang="en-US" sz="1800" dirty="0"/>
              <a:t>. The 28 Bolsheviks had been discredited due to their disasters at Jiangxi and the Xiang River. At a party conference held here to determine future CCP policy, Mao established a much stronger hold over the party.</a:t>
            </a:r>
          </a:p>
        </p:txBody>
      </p:sp>
      <p:pic>
        <p:nvPicPr>
          <p:cNvPr id="5" name="Picture 4">
            <a:extLst>
              <a:ext uri="{FF2B5EF4-FFF2-40B4-BE49-F238E27FC236}">
                <a16:creationId xmlns:a16="http://schemas.microsoft.com/office/drawing/2014/main" id="{8133305C-A63A-913B-840C-4255B25952DD}"/>
              </a:ext>
            </a:extLst>
          </p:cNvPr>
          <p:cNvPicPr>
            <a:picLocks noChangeAspect="1"/>
          </p:cNvPicPr>
          <p:nvPr/>
        </p:nvPicPr>
        <p:blipFill>
          <a:blip r:embed="rId2"/>
          <a:stretch>
            <a:fillRect/>
          </a:stretch>
        </p:blipFill>
        <p:spPr>
          <a:xfrm>
            <a:off x="8986000" y="251460"/>
            <a:ext cx="2044464" cy="6355080"/>
          </a:xfrm>
          <a:prstGeom prst="rect">
            <a:avLst/>
          </a:prstGeom>
        </p:spPr>
      </p:pic>
    </p:spTree>
    <p:extLst>
      <p:ext uri="{BB962C8B-B14F-4D97-AF65-F5344CB8AC3E}">
        <p14:creationId xmlns:p14="http://schemas.microsoft.com/office/powerpoint/2010/main" val="2215216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C652D2-0118-5CEE-C6D1-620B9CC48707}"/>
              </a:ext>
            </a:extLst>
          </p:cNvPr>
          <p:cNvSpPr>
            <a:spLocks noGrp="1"/>
          </p:cNvSpPr>
          <p:nvPr>
            <p:ph type="title"/>
          </p:nvPr>
        </p:nvSpPr>
        <p:spPr>
          <a:xfrm>
            <a:off x="1137034" y="609597"/>
            <a:ext cx="9392421" cy="1330841"/>
          </a:xfrm>
        </p:spPr>
        <p:txBody>
          <a:bodyPr>
            <a:normAutofit/>
          </a:bodyPr>
          <a:lstStyle/>
          <a:p>
            <a:r>
              <a:rPr lang="en-US" dirty="0"/>
              <a:t>Key events of the Long March</a:t>
            </a:r>
          </a:p>
        </p:txBody>
      </p:sp>
      <p:sp>
        <p:nvSpPr>
          <p:cNvPr id="3" name="Content Placeholder 2">
            <a:extLst>
              <a:ext uri="{FF2B5EF4-FFF2-40B4-BE49-F238E27FC236}">
                <a16:creationId xmlns:a16="http://schemas.microsoft.com/office/drawing/2014/main" id="{7DE90637-2492-8334-8D09-4D3888D350E9}"/>
              </a:ext>
            </a:extLst>
          </p:cNvPr>
          <p:cNvSpPr>
            <a:spLocks noGrp="1"/>
          </p:cNvSpPr>
          <p:nvPr>
            <p:ph idx="1"/>
          </p:nvPr>
        </p:nvSpPr>
        <p:spPr>
          <a:xfrm>
            <a:off x="905256" y="2061836"/>
            <a:ext cx="5190744" cy="4366396"/>
          </a:xfrm>
        </p:spPr>
        <p:txBody>
          <a:bodyPr>
            <a:normAutofit/>
          </a:bodyPr>
          <a:lstStyle/>
          <a:p>
            <a:pPr marL="0" indent="0">
              <a:buNone/>
            </a:pPr>
            <a:r>
              <a:rPr lang="en-US" sz="1700" b="1" dirty="0"/>
              <a:t>Upper Yangtze River Crossing</a:t>
            </a:r>
          </a:p>
          <a:p>
            <a:pPr marL="0" indent="0" algn="just">
              <a:buNone/>
            </a:pPr>
            <a:r>
              <a:rPr lang="en-US" sz="1700" dirty="0"/>
              <a:t>At </a:t>
            </a:r>
            <a:r>
              <a:rPr lang="en-US" sz="1700" dirty="0" err="1"/>
              <a:t>Zunyi</a:t>
            </a:r>
            <a:r>
              <a:rPr lang="en-US" sz="1700" dirty="0"/>
              <a:t>, Mao ordered that his forces ‘march north to fight the Japanese’, and now led the Red Army towards Sichuan to meet up with the 40,000-strong Communist army under the leadership of Zhang </a:t>
            </a:r>
            <a:r>
              <a:rPr lang="en-US" sz="1700" dirty="0" err="1"/>
              <a:t>Guotao</a:t>
            </a:r>
            <a:r>
              <a:rPr lang="en-US" sz="1700" dirty="0"/>
              <a:t>. Jiang pursued Mao across the far-western provinces of Yunnan and Tibet. </a:t>
            </a:r>
          </a:p>
          <a:p>
            <a:pPr marL="0" indent="0" algn="just">
              <a:buNone/>
            </a:pPr>
            <a:r>
              <a:rPr lang="en-US" sz="1700" dirty="0"/>
              <a:t>The GMD destroyed all the boats at the Yangtze River crossing in an attempt to rout Mao’s forces. Mao deceived the Nationalists that his army was constructing a bridge to cross, but sent units to a town 136 </a:t>
            </a:r>
            <a:r>
              <a:rPr lang="en-US" sz="1700" dirty="0" err="1"/>
              <a:t>kilometres</a:t>
            </a:r>
            <a:r>
              <a:rPr lang="en-US" sz="1700" dirty="0"/>
              <a:t> further along. </a:t>
            </a:r>
          </a:p>
          <a:p>
            <a:pPr marL="0" indent="0" algn="just">
              <a:buNone/>
            </a:pPr>
            <a:r>
              <a:rPr lang="en-US" sz="1700" dirty="0"/>
              <a:t>Thus, while the bridge was being built, the CCP crossed the river in another place. Mao’s forces got across before the GMD realized what was going on.</a:t>
            </a:r>
          </a:p>
        </p:txBody>
      </p:sp>
      <p:pic>
        <p:nvPicPr>
          <p:cNvPr id="6" name="Picture 5" descr="A red star with a yellow star on it&#10;&#10;Description automatically generated">
            <a:extLst>
              <a:ext uri="{FF2B5EF4-FFF2-40B4-BE49-F238E27FC236}">
                <a16:creationId xmlns:a16="http://schemas.microsoft.com/office/drawing/2014/main" id="{4C1592C3-E131-4D94-7F9B-5656771BC899}"/>
              </a:ext>
            </a:extLst>
          </p:cNvPr>
          <p:cNvPicPr>
            <a:picLocks noChangeAspect="1"/>
          </p:cNvPicPr>
          <p:nvPr/>
        </p:nvPicPr>
        <p:blipFill>
          <a:blip r:embed="rId2"/>
          <a:stretch>
            <a:fillRect/>
          </a:stretch>
        </p:blipFill>
        <p:spPr>
          <a:xfrm>
            <a:off x="6719367" y="2553889"/>
            <a:ext cx="4788505" cy="3017964"/>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83078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2B438-9EBB-7E52-1532-A4513767075E}"/>
              </a:ext>
            </a:extLst>
          </p:cNvPr>
          <p:cNvSpPr>
            <a:spLocks noGrp="1"/>
          </p:cNvSpPr>
          <p:nvPr>
            <p:ph idx="1"/>
          </p:nvPr>
        </p:nvSpPr>
        <p:spPr>
          <a:xfrm>
            <a:off x="126714" y="1399635"/>
            <a:ext cx="7684008" cy="5458365"/>
          </a:xfrm>
        </p:spPr>
        <p:txBody>
          <a:bodyPr>
            <a:normAutofit/>
          </a:bodyPr>
          <a:lstStyle/>
          <a:p>
            <a:pPr marL="0" indent="0">
              <a:buNone/>
            </a:pPr>
            <a:r>
              <a:rPr lang="en-US" b="1" dirty="0"/>
              <a:t>The </a:t>
            </a:r>
            <a:r>
              <a:rPr lang="en-US" b="1" dirty="0" err="1"/>
              <a:t>Luding</a:t>
            </a:r>
            <a:r>
              <a:rPr lang="en-US" b="1" dirty="0"/>
              <a:t> Bridge</a:t>
            </a:r>
          </a:p>
          <a:p>
            <a:pPr marL="0" indent="0" algn="just">
              <a:buNone/>
            </a:pPr>
            <a:r>
              <a:rPr lang="en-US" sz="2000" dirty="0"/>
              <a:t>Just two weeks later, with Mao forcing the pace, covering 134 </a:t>
            </a:r>
            <a:r>
              <a:rPr lang="en-US" sz="2000" dirty="0" err="1"/>
              <a:t>kilometres</a:t>
            </a:r>
            <a:r>
              <a:rPr lang="en-US" sz="2000" dirty="0"/>
              <a:t> in just 24 hours, the Red Army came to the </a:t>
            </a:r>
            <a:r>
              <a:rPr lang="en-US" sz="2000" dirty="0" err="1"/>
              <a:t>Dadu</a:t>
            </a:r>
            <a:r>
              <a:rPr lang="en-US" sz="2000" dirty="0"/>
              <a:t> River. Local people had built a bridge, using their own resources to pay for it, from 13 heavy iron chains covered by wooden planks. The river was very fast moving, but here was the only way to cross. The GMD could, and should, have blown up the bridge, but this action would have led to local outcry. Instead, Jiang’s forces removed the planks that covered the chains. </a:t>
            </a:r>
          </a:p>
          <a:p>
            <a:pPr marL="0" indent="0" algn="just">
              <a:buNone/>
            </a:pPr>
            <a:r>
              <a:rPr lang="en-US" sz="2000" dirty="0"/>
              <a:t>What took place next is disputed. According to the CCP, 22 volunteers crossed the bridge, clinging on to the chains and lobbing hand grenades at the machine-gun posts that fired on them. Only five of the attackers survived, but they managed to take out the machine-gun posts, while those behind them laid new boards so that the Red Army could then rush across. In the ensuing battle, the GMD attempted to set fi re to the bridge, but it was too late.</a:t>
            </a:r>
          </a:p>
        </p:txBody>
      </p:sp>
      <p:sp>
        <p:nvSpPr>
          <p:cNvPr id="5" name="Title 1">
            <a:extLst>
              <a:ext uri="{FF2B5EF4-FFF2-40B4-BE49-F238E27FC236}">
                <a16:creationId xmlns:a16="http://schemas.microsoft.com/office/drawing/2014/main" id="{F0A729B0-FE10-95DE-391D-1C995617737E}"/>
              </a:ext>
            </a:extLst>
          </p:cNvPr>
          <p:cNvSpPr>
            <a:spLocks noGrp="1"/>
          </p:cNvSpPr>
          <p:nvPr>
            <p:ph type="title"/>
          </p:nvPr>
        </p:nvSpPr>
        <p:spPr>
          <a:xfrm>
            <a:off x="126714" y="74072"/>
            <a:ext cx="10515600" cy="1325563"/>
          </a:xfrm>
        </p:spPr>
        <p:txBody>
          <a:bodyPr>
            <a:normAutofit/>
          </a:bodyPr>
          <a:lstStyle/>
          <a:p>
            <a:r>
              <a:rPr lang="en-US" dirty="0"/>
              <a:t>Key events of the Long March</a:t>
            </a:r>
          </a:p>
        </p:txBody>
      </p:sp>
      <p:pic>
        <p:nvPicPr>
          <p:cNvPr id="7" name="Picture 6">
            <a:extLst>
              <a:ext uri="{FF2B5EF4-FFF2-40B4-BE49-F238E27FC236}">
                <a16:creationId xmlns:a16="http://schemas.microsoft.com/office/drawing/2014/main" id="{A50168D7-2CE5-685B-E786-A6ED4F7B523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7982712" y="2420526"/>
            <a:ext cx="4082574" cy="3184144"/>
          </a:xfrm>
          <a:prstGeom prst="rect">
            <a:avLst/>
          </a:prstGeom>
        </p:spPr>
      </p:pic>
    </p:spTree>
    <p:extLst>
      <p:ext uri="{BB962C8B-B14F-4D97-AF65-F5344CB8AC3E}">
        <p14:creationId xmlns:p14="http://schemas.microsoft.com/office/powerpoint/2010/main" val="265807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3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BB08AF-A71D-C90C-F3AC-A15913CE35B7}"/>
              </a:ext>
            </a:extLst>
          </p:cNvPr>
          <p:cNvPicPr>
            <a:picLocks noChangeAspect="1"/>
          </p:cNvPicPr>
          <p:nvPr/>
        </p:nvPicPr>
        <p:blipFill>
          <a:blip r:embed="rId2"/>
          <a:stretch>
            <a:fillRect/>
          </a:stretch>
        </p:blipFill>
        <p:spPr>
          <a:xfrm>
            <a:off x="643467" y="1179831"/>
            <a:ext cx="10905066" cy="4498338"/>
          </a:xfrm>
          <a:prstGeom prst="rect">
            <a:avLst/>
          </a:prstGeom>
        </p:spPr>
      </p:pic>
    </p:spTree>
    <p:extLst>
      <p:ext uri="{BB962C8B-B14F-4D97-AF65-F5344CB8AC3E}">
        <p14:creationId xmlns:p14="http://schemas.microsoft.com/office/powerpoint/2010/main" val="109385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ADEC73-F4C8-68C1-C7BD-5A06CA8B1E69}"/>
              </a:ext>
            </a:extLst>
          </p:cNvPr>
          <p:cNvSpPr>
            <a:spLocks noGrp="1"/>
          </p:cNvSpPr>
          <p:nvPr>
            <p:ph type="title"/>
          </p:nvPr>
        </p:nvSpPr>
        <p:spPr>
          <a:xfrm>
            <a:off x="1137034" y="609600"/>
            <a:ext cx="4784796" cy="1330840"/>
          </a:xfrm>
        </p:spPr>
        <p:txBody>
          <a:bodyPr>
            <a:normAutofit/>
          </a:bodyPr>
          <a:lstStyle/>
          <a:p>
            <a:r>
              <a:rPr lang="en-US" sz="4100" dirty="0"/>
              <a:t>Historical background 1911-1928</a:t>
            </a:r>
          </a:p>
        </p:txBody>
      </p:sp>
      <p:sp>
        <p:nvSpPr>
          <p:cNvPr id="6" name="Content Placeholder 5">
            <a:extLst>
              <a:ext uri="{FF2B5EF4-FFF2-40B4-BE49-F238E27FC236}">
                <a16:creationId xmlns:a16="http://schemas.microsoft.com/office/drawing/2014/main" id="{ECA4F823-EC9C-F10A-AA87-7530A03E27CE}"/>
              </a:ext>
            </a:extLst>
          </p:cNvPr>
          <p:cNvSpPr>
            <a:spLocks noGrp="1"/>
          </p:cNvSpPr>
          <p:nvPr>
            <p:ph idx="1"/>
          </p:nvPr>
        </p:nvSpPr>
        <p:spPr>
          <a:xfrm>
            <a:off x="1" y="1828800"/>
            <a:ext cx="6095999" cy="4791075"/>
          </a:xfrm>
        </p:spPr>
        <p:txBody>
          <a:bodyPr>
            <a:noAutofit/>
          </a:bodyPr>
          <a:lstStyle/>
          <a:p>
            <a:pPr algn="just"/>
            <a:r>
              <a:rPr lang="en-US" sz="1800" b="0" i="0" dirty="0">
                <a:effectLst/>
                <a:latin typeface="Times New Roman" panose="02020603050405020304" pitchFamily="18" charset="0"/>
              </a:rPr>
              <a:t>During the eighteenth century, under the Qing, the country prospered. Foreign trade with the West expanded with China exporting tea and silk, population increased and the arts flourished. </a:t>
            </a:r>
          </a:p>
          <a:p>
            <a:pPr algn="just"/>
            <a:r>
              <a:rPr lang="en-US" sz="1800" b="0" i="0" dirty="0">
                <a:effectLst/>
                <a:latin typeface="Times New Roman" panose="02020603050405020304" pitchFamily="18" charset="0"/>
              </a:rPr>
              <a:t>By the 19th century, the situation started to deteriorate. There were rebellions (Taiping) and the opium wars against Western powers. </a:t>
            </a:r>
          </a:p>
          <a:p>
            <a:pPr algn="just"/>
            <a:r>
              <a:rPr lang="en-US" sz="1800" b="0" i="0" dirty="0">
                <a:effectLst/>
                <a:latin typeface="Times New Roman" panose="02020603050405020304" pitchFamily="18" charset="0"/>
              </a:rPr>
              <a:t>The defeat in the Sino–Japanese War in 1894 was a humiliating experience for China, who had always seen itself as the most powerful nation in South East Asia. </a:t>
            </a:r>
          </a:p>
          <a:p>
            <a:pPr algn="just"/>
            <a:r>
              <a:rPr lang="en-US" sz="1800" b="0" i="0" dirty="0">
                <a:effectLst/>
                <a:latin typeface="Times New Roman" panose="02020603050405020304" pitchFamily="18" charset="0"/>
              </a:rPr>
              <a:t>Japan, under Emperor Meiji, began a period of political, economic, social and military change which led to the creation of a powerful nation by the beginning of the 20th century. </a:t>
            </a:r>
          </a:p>
          <a:p>
            <a:pPr algn="just"/>
            <a:r>
              <a:rPr lang="en-US" sz="1800" b="0" i="0" dirty="0">
                <a:effectLst/>
                <a:latin typeface="Times New Roman" panose="02020603050405020304" pitchFamily="18" charset="0"/>
              </a:rPr>
              <a:t>Meanwhile, China was at the mercy of corrupt officials and conservative rulers who did not embrace change until decades later.</a:t>
            </a:r>
            <a:endParaRPr lang="en-US" sz="1800" dirty="0"/>
          </a:p>
        </p:txBody>
      </p:sp>
      <p:pic>
        <p:nvPicPr>
          <p:cNvPr id="8" name="Picture 7">
            <a:extLst>
              <a:ext uri="{FF2B5EF4-FFF2-40B4-BE49-F238E27FC236}">
                <a16:creationId xmlns:a16="http://schemas.microsoft.com/office/drawing/2014/main" id="{687A4787-222D-4C7F-339A-E92E6CFD3EF2}"/>
              </a:ext>
            </a:extLst>
          </p:cNvPr>
          <p:cNvPicPr>
            <a:picLocks noChangeAspect="1"/>
          </p:cNvPicPr>
          <p:nvPr/>
        </p:nvPicPr>
        <p:blipFill>
          <a:blip r:embed="rId2"/>
          <a:stretch>
            <a:fillRect/>
          </a:stretch>
        </p:blipFill>
        <p:spPr>
          <a:xfrm>
            <a:off x="6880610" y="1533204"/>
            <a:ext cx="4737650" cy="3813807"/>
          </a:xfrm>
          <a:prstGeom prst="rect">
            <a:avLst/>
          </a:prstGeom>
        </p:spPr>
      </p:pic>
    </p:spTree>
    <p:extLst>
      <p:ext uri="{BB962C8B-B14F-4D97-AF65-F5344CB8AC3E}">
        <p14:creationId xmlns:p14="http://schemas.microsoft.com/office/powerpoint/2010/main" val="354625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E96346E-A7C6-165A-D6FE-DFD698D036DF}"/>
              </a:ext>
            </a:extLst>
          </p:cNvPr>
          <p:cNvGraphicFramePr>
            <a:graphicFrameLocks noGrp="1"/>
          </p:cNvGraphicFramePr>
          <p:nvPr>
            <p:ph idx="1"/>
          </p:nvPr>
        </p:nvGraphicFramePr>
        <p:xfrm>
          <a:off x="1639395" y="1207008"/>
          <a:ext cx="7490238" cy="546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F23D26A-E2A8-609D-81DA-53092281EDE3}"/>
              </a:ext>
            </a:extLst>
          </p:cNvPr>
          <p:cNvSpPr>
            <a:spLocks noGrp="1"/>
          </p:cNvSpPr>
          <p:nvPr>
            <p:ph type="title"/>
          </p:nvPr>
        </p:nvSpPr>
        <p:spPr>
          <a:xfrm>
            <a:off x="126714" y="74072"/>
            <a:ext cx="10515600" cy="1325563"/>
          </a:xfrm>
        </p:spPr>
        <p:txBody>
          <a:bodyPr>
            <a:normAutofit/>
          </a:bodyPr>
          <a:lstStyle/>
          <a:p>
            <a:r>
              <a:rPr lang="en-US" dirty="0"/>
              <a:t>Key events of the Long March</a:t>
            </a:r>
          </a:p>
        </p:txBody>
      </p:sp>
    </p:spTree>
    <p:extLst>
      <p:ext uri="{BB962C8B-B14F-4D97-AF65-F5344CB8AC3E}">
        <p14:creationId xmlns:p14="http://schemas.microsoft.com/office/powerpoint/2010/main" val="13102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AAA5F-C393-D006-F613-A29AF37C85EB}"/>
              </a:ext>
            </a:extLst>
          </p:cNvPr>
          <p:cNvSpPr>
            <a:spLocks noGrp="1"/>
          </p:cNvSpPr>
          <p:nvPr>
            <p:ph type="title"/>
          </p:nvPr>
        </p:nvSpPr>
        <p:spPr>
          <a:xfrm>
            <a:off x="1245072" y="1289765"/>
            <a:ext cx="3651101" cy="4270963"/>
          </a:xfrm>
        </p:spPr>
        <p:txBody>
          <a:bodyPr anchor="ctr">
            <a:normAutofit/>
          </a:bodyPr>
          <a:lstStyle/>
          <a:p>
            <a:pPr algn="ctr"/>
            <a:r>
              <a:rPr lang="en-US" sz="4800">
                <a:solidFill>
                  <a:srgbClr val="FFFFFF"/>
                </a:solidFill>
              </a:rPr>
              <a:t>Mao and revolutionary warfare</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FAEAA849-6516-1277-CEEF-67A0D8DB2B71}"/>
              </a:ext>
            </a:extLst>
          </p:cNvPr>
          <p:cNvSpPr>
            <a:spLocks noGrp="1"/>
          </p:cNvSpPr>
          <p:nvPr>
            <p:ph idx="1"/>
          </p:nvPr>
        </p:nvSpPr>
        <p:spPr>
          <a:xfrm>
            <a:off x="6297233" y="518400"/>
            <a:ext cx="5344657" cy="5837949"/>
          </a:xfrm>
        </p:spPr>
        <p:txBody>
          <a:bodyPr anchor="ctr">
            <a:normAutofit/>
          </a:bodyPr>
          <a:lstStyle/>
          <a:p>
            <a:pPr marL="0" indent="0">
              <a:buNone/>
            </a:pPr>
            <a:r>
              <a:rPr lang="en-US" sz="2000" dirty="0">
                <a:solidFill>
                  <a:schemeClr val="tx1">
                    <a:alpha val="80000"/>
                  </a:schemeClr>
                </a:solidFill>
              </a:rPr>
              <a:t>Mao’s war against the GMD can be classed as a revolutionary war, as he was trying not only to defeat the GMD but also to impose a revolutionary ideology on the Chinese people. The choice the Chinese people had was between Maoism, with its total restructuring of society, economy and government, and the Nationalists’ policy, which basically involved maintaining the status quo. Mao believed that the peasants were central to revolutionary war, and so his priority had to be to persuade them to support the Communist cause.</a:t>
            </a:r>
          </a:p>
          <a:p>
            <a:pPr marL="0" indent="0">
              <a:buNone/>
            </a:pPr>
            <a:r>
              <a:rPr lang="en-US" sz="2000" dirty="0">
                <a:solidFill>
                  <a:schemeClr val="tx1">
                    <a:alpha val="80000"/>
                  </a:schemeClr>
                </a:solidFill>
              </a:rPr>
              <a:t>Mao’s revolutionary warfare consisted of several stages:</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34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AAA5F-C393-D006-F613-A29AF37C85E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Mao and revolutionary warfare</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3ED605E-66AB-B050-FCED-D9C901301D4C}"/>
              </a:ext>
            </a:extLst>
          </p:cNvPr>
          <p:cNvPicPr>
            <a:picLocks noChangeAspect="1"/>
          </p:cNvPicPr>
          <p:nvPr/>
        </p:nvPicPr>
        <p:blipFill>
          <a:blip r:embed="rId2">
            <a:duotone>
              <a:prstClr val="black"/>
              <a:schemeClr val="accent1">
                <a:tint val="45000"/>
                <a:satMod val="400000"/>
              </a:schemeClr>
            </a:duotone>
          </a:blip>
          <a:stretch>
            <a:fillRect/>
          </a:stretch>
        </p:blipFill>
        <p:spPr>
          <a:xfrm>
            <a:off x="3958409" y="1320542"/>
            <a:ext cx="8173554" cy="4067199"/>
          </a:xfrm>
          <a:prstGeom prst="rect">
            <a:avLst/>
          </a:prstGeom>
        </p:spPr>
      </p:pic>
    </p:spTree>
    <p:extLst>
      <p:ext uri="{BB962C8B-B14F-4D97-AF65-F5344CB8AC3E}">
        <p14:creationId xmlns:p14="http://schemas.microsoft.com/office/powerpoint/2010/main" val="254643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AAA5F-C393-D006-F613-A29AF37C85E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Mao and revolutionary warfare</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5A7C4A-BB23-DD5F-DA04-7DE4540B571C}"/>
              </a:ext>
            </a:extLst>
          </p:cNvPr>
          <p:cNvPicPr>
            <a:picLocks noChangeAspect="1"/>
          </p:cNvPicPr>
          <p:nvPr/>
        </p:nvPicPr>
        <p:blipFill>
          <a:blip r:embed="rId2">
            <a:duotone>
              <a:prstClr val="black"/>
              <a:schemeClr val="accent2">
                <a:tint val="45000"/>
                <a:satMod val="400000"/>
              </a:schemeClr>
            </a:duotone>
          </a:blip>
          <a:stretch>
            <a:fillRect/>
          </a:stretch>
        </p:blipFill>
        <p:spPr>
          <a:xfrm>
            <a:off x="4134047" y="820712"/>
            <a:ext cx="8134598" cy="4385850"/>
          </a:xfrm>
          <a:prstGeom prst="rect">
            <a:avLst/>
          </a:prstGeom>
        </p:spPr>
      </p:pic>
      <p:pic>
        <p:nvPicPr>
          <p:cNvPr id="6" name="Picture 5">
            <a:extLst>
              <a:ext uri="{FF2B5EF4-FFF2-40B4-BE49-F238E27FC236}">
                <a16:creationId xmlns:a16="http://schemas.microsoft.com/office/drawing/2014/main" id="{AB331FF6-1702-0DAA-CBBD-E06F5078DAF9}"/>
              </a:ext>
            </a:extLst>
          </p:cNvPr>
          <p:cNvPicPr>
            <a:picLocks noChangeAspect="1"/>
          </p:cNvPicPr>
          <p:nvPr/>
        </p:nvPicPr>
        <p:blipFill>
          <a:blip r:embed="rId3"/>
          <a:stretch>
            <a:fillRect/>
          </a:stretch>
        </p:blipFill>
        <p:spPr>
          <a:xfrm>
            <a:off x="86110" y="5251122"/>
            <a:ext cx="6363588" cy="1562318"/>
          </a:xfrm>
          <a:prstGeom prst="rect">
            <a:avLst/>
          </a:prstGeom>
        </p:spPr>
      </p:pic>
    </p:spTree>
    <p:extLst>
      <p:ext uri="{BB962C8B-B14F-4D97-AF65-F5344CB8AC3E}">
        <p14:creationId xmlns:p14="http://schemas.microsoft.com/office/powerpoint/2010/main" val="3460790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AAA5F-C393-D006-F613-A29AF37C85E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Mao and revolutionary warfare</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FF46D4-4FC0-7FDD-1D2B-87DB8B2B6EC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058417" y="1877243"/>
            <a:ext cx="7973538" cy="3658111"/>
          </a:xfrm>
          <a:prstGeom prst="rect">
            <a:avLst/>
          </a:prstGeom>
        </p:spPr>
      </p:pic>
    </p:spTree>
    <p:extLst>
      <p:ext uri="{BB962C8B-B14F-4D97-AF65-F5344CB8AC3E}">
        <p14:creationId xmlns:p14="http://schemas.microsoft.com/office/powerpoint/2010/main" val="159636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B8AAF-0DB5-1FCD-40BC-4D52F745361B}"/>
              </a:ext>
            </a:extLst>
          </p:cNvPr>
          <p:cNvPicPr>
            <a:picLocks noChangeAspect="1"/>
          </p:cNvPicPr>
          <p:nvPr/>
        </p:nvPicPr>
        <p:blipFill>
          <a:blip r:embed="rId2"/>
          <a:stretch>
            <a:fillRect/>
          </a:stretch>
        </p:blipFill>
        <p:spPr>
          <a:xfrm>
            <a:off x="12160" y="0"/>
            <a:ext cx="12167680" cy="6858000"/>
          </a:xfrm>
          <a:prstGeom prst="rect">
            <a:avLst/>
          </a:prstGeom>
        </p:spPr>
      </p:pic>
    </p:spTree>
    <p:extLst>
      <p:ext uri="{BB962C8B-B14F-4D97-AF65-F5344CB8AC3E}">
        <p14:creationId xmlns:p14="http://schemas.microsoft.com/office/powerpoint/2010/main" val="1602306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2E8E965D-C39D-7242-B2E0-81DD0A364098}"/>
              </a:ext>
            </a:extLst>
          </p:cNvPr>
          <p:cNvGraphicFramePr>
            <a:graphicFrameLocks noGrp="1"/>
          </p:cNvGraphicFramePr>
          <p:nvPr>
            <p:ph idx="1"/>
          </p:nvPr>
        </p:nvGraphicFramePr>
        <p:xfrm>
          <a:off x="518160" y="143129"/>
          <a:ext cx="10515600" cy="1658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64569E8-A2CE-D86F-4D93-FF15290D2ACD}"/>
              </a:ext>
            </a:extLst>
          </p:cNvPr>
          <p:cNvPicPr>
            <a:picLocks noChangeAspect="1"/>
          </p:cNvPicPr>
          <p:nvPr/>
        </p:nvPicPr>
        <p:blipFill>
          <a:blip r:embed="rId7"/>
          <a:srcRect t="1308" b="2620"/>
          <a:stretch/>
        </p:blipFill>
        <p:spPr>
          <a:xfrm>
            <a:off x="2588122" y="1736436"/>
            <a:ext cx="7658780" cy="5121564"/>
          </a:xfrm>
          <a:prstGeom prst="rect">
            <a:avLst/>
          </a:prstGeom>
        </p:spPr>
      </p:pic>
    </p:spTree>
    <p:extLst>
      <p:ext uri="{BB962C8B-B14F-4D97-AF65-F5344CB8AC3E}">
        <p14:creationId xmlns:p14="http://schemas.microsoft.com/office/powerpoint/2010/main" val="365116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2E8E965D-C39D-7242-B2E0-81DD0A364098}"/>
              </a:ext>
            </a:extLst>
          </p:cNvPr>
          <p:cNvGraphicFramePr>
            <a:graphicFrameLocks noGrp="1"/>
          </p:cNvGraphicFramePr>
          <p:nvPr>
            <p:ph idx="1"/>
          </p:nvPr>
        </p:nvGraphicFramePr>
        <p:xfrm>
          <a:off x="518160" y="143129"/>
          <a:ext cx="10515600" cy="1658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F3A144D-C25B-2F94-C8EB-CD6D63531715}"/>
              </a:ext>
            </a:extLst>
          </p:cNvPr>
          <p:cNvPicPr>
            <a:picLocks noChangeAspect="1"/>
          </p:cNvPicPr>
          <p:nvPr/>
        </p:nvPicPr>
        <p:blipFill>
          <a:blip r:embed="rId7"/>
          <a:stretch>
            <a:fillRect/>
          </a:stretch>
        </p:blipFill>
        <p:spPr>
          <a:xfrm>
            <a:off x="2360771" y="1801368"/>
            <a:ext cx="6830378" cy="2333951"/>
          </a:xfrm>
          <a:prstGeom prst="rect">
            <a:avLst/>
          </a:prstGeom>
        </p:spPr>
      </p:pic>
      <p:pic>
        <p:nvPicPr>
          <p:cNvPr id="6" name="Picture 5">
            <a:extLst>
              <a:ext uri="{FF2B5EF4-FFF2-40B4-BE49-F238E27FC236}">
                <a16:creationId xmlns:a16="http://schemas.microsoft.com/office/drawing/2014/main" id="{67CF5BE3-813B-B4AA-72E7-BF306BEDC6D4}"/>
              </a:ext>
            </a:extLst>
          </p:cNvPr>
          <p:cNvPicPr>
            <a:picLocks noChangeAspect="1"/>
          </p:cNvPicPr>
          <p:nvPr/>
        </p:nvPicPr>
        <p:blipFill>
          <a:blip r:embed="rId8"/>
          <a:stretch>
            <a:fillRect/>
          </a:stretch>
        </p:blipFill>
        <p:spPr>
          <a:xfrm>
            <a:off x="2408402" y="4018920"/>
            <a:ext cx="6735115" cy="2695951"/>
          </a:xfrm>
          <a:prstGeom prst="rect">
            <a:avLst/>
          </a:prstGeom>
        </p:spPr>
      </p:pic>
    </p:spTree>
    <p:extLst>
      <p:ext uri="{BB962C8B-B14F-4D97-AF65-F5344CB8AC3E}">
        <p14:creationId xmlns:p14="http://schemas.microsoft.com/office/powerpoint/2010/main" val="3505342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D862-343F-3CB7-E51D-DEB5C35F7A60}"/>
              </a:ext>
            </a:extLst>
          </p:cNvPr>
          <p:cNvSpPr>
            <a:spLocks noGrp="1"/>
          </p:cNvSpPr>
          <p:nvPr>
            <p:ph type="title"/>
          </p:nvPr>
        </p:nvSpPr>
        <p:spPr>
          <a:xfrm>
            <a:off x="118872" y="0"/>
            <a:ext cx="9826752" cy="968312"/>
          </a:xfrm>
        </p:spPr>
        <p:txBody>
          <a:bodyPr/>
          <a:lstStyle/>
          <a:p>
            <a:r>
              <a:rPr lang="en-US" dirty="0"/>
              <a:t>The </a:t>
            </a:r>
            <a:r>
              <a:rPr lang="en-US" dirty="0" err="1"/>
              <a:t>Yan'an</a:t>
            </a:r>
            <a:r>
              <a:rPr lang="en-US" dirty="0"/>
              <a:t> period</a:t>
            </a:r>
          </a:p>
        </p:txBody>
      </p:sp>
      <p:sp>
        <p:nvSpPr>
          <p:cNvPr id="3" name="Content Placeholder 2">
            <a:extLst>
              <a:ext uri="{FF2B5EF4-FFF2-40B4-BE49-F238E27FC236}">
                <a16:creationId xmlns:a16="http://schemas.microsoft.com/office/drawing/2014/main" id="{268926FC-FA87-D5F2-6299-979629C6FE47}"/>
              </a:ext>
            </a:extLst>
          </p:cNvPr>
          <p:cNvSpPr>
            <a:spLocks noGrp="1"/>
          </p:cNvSpPr>
          <p:nvPr>
            <p:ph idx="1"/>
          </p:nvPr>
        </p:nvSpPr>
        <p:spPr>
          <a:xfrm>
            <a:off x="207264" y="850392"/>
            <a:ext cx="6730796" cy="6117336"/>
          </a:xfrm>
        </p:spPr>
        <p:txBody>
          <a:bodyPr>
            <a:normAutofit lnSpcReduction="10000"/>
          </a:bodyPr>
          <a:lstStyle/>
          <a:p>
            <a:pPr marL="0" indent="0" algn="just">
              <a:buNone/>
            </a:pPr>
            <a:r>
              <a:rPr lang="en-US" sz="1600" dirty="0"/>
              <a:t>The end of the Long March led the communists to settle in </a:t>
            </a:r>
            <a:r>
              <a:rPr lang="en-US" sz="1600" dirty="0" err="1"/>
              <a:t>Yan’an</a:t>
            </a:r>
            <a:r>
              <a:rPr lang="en-US" sz="1600" dirty="0"/>
              <a:t>, a small town located in Northern Shaanxi (Shensi). It became the headquarters of the CCP from 1936 to 1949.</a:t>
            </a:r>
          </a:p>
          <a:p>
            <a:pPr marL="0" indent="0" algn="just">
              <a:buNone/>
            </a:pPr>
            <a:r>
              <a:rPr lang="en-US" sz="1600" b="1" dirty="0"/>
              <a:t>These years were significant for two main reasons:</a:t>
            </a:r>
          </a:p>
          <a:p>
            <a:pPr marL="0" indent="0" algn="just">
              <a:buNone/>
            </a:pPr>
            <a:r>
              <a:rPr lang="en-US" sz="1600" dirty="0"/>
              <a:t>1. During this period, the ‘Soul of the Chinese nation’ was born.  </a:t>
            </a:r>
          </a:p>
          <a:p>
            <a:pPr marL="0" indent="0" algn="just">
              <a:buNone/>
            </a:pPr>
            <a:r>
              <a:rPr lang="en-US" sz="1600" dirty="0"/>
              <a:t>2. Mao imposed his leadership over his party but also over the Comintern, and created a mini communist Soviet.</a:t>
            </a:r>
          </a:p>
          <a:p>
            <a:pPr algn="just"/>
            <a:r>
              <a:rPr lang="en-US" sz="1600" dirty="0"/>
              <a:t>Mao continued what he started in Jiangxi such as land reform and the teaching of the local peasants of the benefits of following communism ideology, but he also went further by fighting corruption among officials and introducing literacy and education </a:t>
            </a:r>
            <a:r>
              <a:rPr lang="en-US" sz="1600" dirty="0" err="1"/>
              <a:t>programmes</a:t>
            </a:r>
            <a:r>
              <a:rPr lang="en-US" sz="1600" dirty="0"/>
              <a:t> as well as basic health care. His policies were successful and the number of people joining the CCP kept increasing: 40,000 in 1937 to 80,000 in 1941 reaching one million by the end of World War II.</a:t>
            </a:r>
          </a:p>
          <a:p>
            <a:pPr algn="just"/>
            <a:r>
              <a:rPr lang="en-US" sz="1600" dirty="0"/>
              <a:t>Persuasion and coercion had been used by Mao throughout his rise to power. For instance, the role of the Red Army was crucial in the early years of his ascent. They were a tool of propaganda to help spread the ideology of Communism to the masses.</a:t>
            </a:r>
          </a:p>
          <a:p>
            <a:pPr algn="just"/>
            <a:r>
              <a:rPr lang="en-US" sz="1600" dirty="0"/>
              <a:t>The confiscation of the land from the landlords to be redistributed to the peasants was another persuasive tactic to impose the communist ideology in the countryside. Peasants were willing to follow a leader inclined to look after their well-being.</a:t>
            </a:r>
          </a:p>
          <a:p>
            <a:pPr algn="just"/>
            <a:r>
              <a:rPr lang="en-US" sz="1600" dirty="0"/>
              <a:t>However, Mao Zedong also instilled fear in the population. The political system established in </a:t>
            </a:r>
            <a:r>
              <a:rPr lang="en-US" sz="1600" dirty="0" err="1"/>
              <a:t>Yan’an</a:t>
            </a:r>
            <a:r>
              <a:rPr lang="en-US" sz="1600" dirty="0"/>
              <a:t> was an oppressive and dictatorial system. </a:t>
            </a:r>
            <a:r>
              <a:rPr lang="en-US" sz="1600" dirty="0" err="1"/>
              <a:t>Stricts</a:t>
            </a:r>
            <a:r>
              <a:rPr lang="en-US" sz="1600" dirty="0"/>
              <a:t> rules and regulations were implemented and peasants who did not follow them were punished (for example, their land could be confiscated).</a:t>
            </a:r>
          </a:p>
        </p:txBody>
      </p:sp>
      <p:pic>
        <p:nvPicPr>
          <p:cNvPr id="5" name="Picture 4">
            <a:extLst>
              <a:ext uri="{FF2B5EF4-FFF2-40B4-BE49-F238E27FC236}">
                <a16:creationId xmlns:a16="http://schemas.microsoft.com/office/drawing/2014/main" id="{C6E65A82-9290-0067-2078-CD3A19EA120D}"/>
              </a:ext>
            </a:extLst>
          </p:cNvPr>
          <p:cNvPicPr>
            <a:picLocks noChangeAspect="1"/>
          </p:cNvPicPr>
          <p:nvPr/>
        </p:nvPicPr>
        <p:blipFill>
          <a:blip r:embed="rId3"/>
          <a:stretch>
            <a:fillRect/>
          </a:stretch>
        </p:blipFill>
        <p:spPr>
          <a:xfrm>
            <a:off x="6938060" y="1563353"/>
            <a:ext cx="5253940" cy="3112206"/>
          </a:xfrm>
          <a:prstGeom prst="rect">
            <a:avLst/>
          </a:prstGeom>
        </p:spPr>
      </p:pic>
    </p:spTree>
    <p:extLst>
      <p:ext uri="{BB962C8B-B14F-4D97-AF65-F5344CB8AC3E}">
        <p14:creationId xmlns:p14="http://schemas.microsoft.com/office/powerpoint/2010/main" val="565248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D862-343F-3CB7-E51D-DEB5C35F7A60}"/>
              </a:ext>
            </a:extLst>
          </p:cNvPr>
          <p:cNvSpPr>
            <a:spLocks noGrp="1"/>
          </p:cNvSpPr>
          <p:nvPr>
            <p:ph type="title"/>
          </p:nvPr>
        </p:nvSpPr>
        <p:spPr>
          <a:xfrm>
            <a:off x="118872" y="0"/>
            <a:ext cx="9826752" cy="968312"/>
          </a:xfrm>
        </p:spPr>
        <p:txBody>
          <a:bodyPr/>
          <a:lstStyle/>
          <a:p>
            <a:r>
              <a:rPr lang="en-US" dirty="0"/>
              <a:t>The </a:t>
            </a:r>
            <a:r>
              <a:rPr lang="en-US" dirty="0" err="1"/>
              <a:t>Yan'an</a:t>
            </a:r>
            <a:r>
              <a:rPr lang="en-US" dirty="0"/>
              <a:t> period</a:t>
            </a:r>
          </a:p>
        </p:txBody>
      </p:sp>
      <p:pic>
        <p:nvPicPr>
          <p:cNvPr id="5" name="Picture 4">
            <a:extLst>
              <a:ext uri="{FF2B5EF4-FFF2-40B4-BE49-F238E27FC236}">
                <a16:creationId xmlns:a16="http://schemas.microsoft.com/office/drawing/2014/main" id="{C6E65A82-9290-0067-2078-CD3A19EA120D}"/>
              </a:ext>
            </a:extLst>
          </p:cNvPr>
          <p:cNvPicPr>
            <a:picLocks noChangeAspect="1"/>
          </p:cNvPicPr>
          <p:nvPr/>
        </p:nvPicPr>
        <p:blipFill>
          <a:blip r:embed="rId3"/>
          <a:stretch>
            <a:fillRect/>
          </a:stretch>
        </p:blipFill>
        <p:spPr>
          <a:xfrm>
            <a:off x="6938060" y="1563352"/>
            <a:ext cx="5253940" cy="3538999"/>
          </a:xfrm>
          <a:prstGeom prst="rect">
            <a:avLst/>
          </a:prstGeom>
        </p:spPr>
      </p:pic>
      <p:pic>
        <p:nvPicPr>
          <p:cNvPr id="6" name="Picture 5">
            <a:extLst>
              <a:ext uri="{FF2B5EF4-FFF2-40B4-BE49-F238E27FC236}">
                <a16:creationId xmlns:a16="http://schemas.microsoft.com/office/drawing/2014/main" id="{522DB8A1-30CA-0EFF-6061-B2EE40732431}"/>
              </a:ext>
            </a:extLst>
          </p:cNvPr>
          <p:cNvPicPr>
            <a:picLocks noChangeAspect="1"/>
          </p:cNvPicPr>
          <p:nvPr/>
        </p:nvPicPr>
        <p:blipFill>
          <a:blip r:embed="rId4"/>
          <a:stretch>
            <a:fillRect/>
          </a:stretch>
        </p:blipFill>
        <p:spPr>
          <a:xfrm>
            <a:off x="118872" y="1086080"/>
            <a:ext cx="7278116" cy="4887007"/>
          </a:xfrm>
          <a:prstGeom prst="rect">
            <a:avLst/>
          </a:prstGeom>
        </p:spPr>
      </p:pic>
    </p:spTree>
    <p:extLst>
      <p:ext uri="{BB962C8B-B14F-4D97-AF65-F5344CB8AC3E}">
        <p14:creationId xmlns:p14="http://schemas.microsoft.com/office/powerpoint/2010/main" val="77833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ADEC73-F4C8-68C1-C7BD-5A06CA8B1E69}"/>
              </a:ext>
            </a:extLst>
          </p:cNvPr>
          <p:cNvSpPr>
            <a:spLocks noGrp="1"/>
          </p:cNvSpPr>
          <p:nvPr>
            <p:ph type="title"/>
          </p:nvPr>
        </p:nvSpPr>
        <p:spPr>
          <a:xfrm>
            <a:off x="1137034" y="609600"/>
            <a:ext cx="4784796" cy="1330840"/>
          </a:xfrm>
        </p:spPr>
        <p:txBody>
          <a:bodyPr>
            <a:normAutofit/>
          </a:bodyPr>
          <a:lstStyle/>
          <a:p>
            <a:r>
              <a:rPr lang="en-US" sz="4100" dirty="0"/>
              <a:t>Historical background 1911-1928</a:t>
            </a:r>
          </a:p>
        </p:txBody>
      </p:sp>
      <p:sp>
        <p:nvSpPr>
          <p:cNvPr id="6" name="Content Placeholder 5">
            <a:extLst>
              <a:ext uri="{FF2B5EF4-FFF2-40B4-BE49-F238E27FC236}">
                <a16:creationId xmlns:a16="http://schemas.microsoft.com/office/drawing/2014/main" id="{ECA4F823-EC9C-F10A-AA87-7530A03E27CE}"/>
              </a:ext>
            </a:extLst>
          </p:cNvPr>
          <p:cNvSpPr>
            <a:spLocks noGrp="1"/>
          </p:cNvSpPr>
          <p:nvPr>
            <p:ph idx="1"/>
          </p:nvPr>
        </p:nvSpPr>
        <p:spPr>
          <a:xfrm>
            <a:off x="371476" y="2419350"/>
            <a:ext cx="5829300" cy="3683337"/>
          </a:xfrm>
        </p:spPr>
        <p:txBody>
          <a:bodyPr>
            <a:noAutofit/>
          </a:bodyPr>
          <a:lstStyle/>
          <a:p>
            <a:pPr algn="just"/>
            <a:r>
              <a:rPr lang="en-US" sz="1800" dirty="0"/>
              <a:t>After the defeat of China in the Sino–Japanese war, European nations which already had influence in China continued their territorial expansion. </a:t>
            </a:r>
          </a:p>
          <a:p>
            <a:pPr algn="just"/>
            <a:r>
              <a:rPr lang="en-US" sz="1800" dirty="0"/>
              <a:t>Territories like Hong Kong island, Kowloon and the New Territories became under the control of Britain and Outer Mongolia came under the influence of Russia. </a:t>
            </a:r>
          </a:p>
          <a:p>
            <a:pPr algn="just"/>
            <a:r>
              <a:rPr lang="en-US" sz="1800" dirty="0"/>
              <a:t>The weakness of the Qing against Western dominance increased the resentment towards foreigners and the Manchus and in 1900 a famous uprising known as the ‘Boxer Rebellion’ rose against both.</a:t>
            </a:r>
          </a:p>
        </p:txBody>
      </p:sp>
      <p:pic>
        <p:nvPicPr>
          <p:cNvPr id="4" name="Picture 3">
            <a:extLst>
              <a:ext uri="{FF2B5EF4-FFF2-40B4-BE49-F238E27FC236}">
                <a16:creationId xmlns:a16="http://schemas.microsoft.com/office/drawing/2014/main" id="{549432E3-2A8B-2710-6EE1-FCC68C70A0BE}"/>
              </a:ext>
            </a:extLst>
          </p:cNvPr>
          <p:cNvPicPr>
            <a:picLocks noChangeAspect="1"/>
          </p:cNvPicPr>
          <p:nvPr/>
        </p:nvPicPr>
        <p:blipFill>
          <a:blip r:embed="rId2"/>
          <a:stretch>
            <a:fillRect/>
          </a:stretch>
        </p:blipFill>
        <p:spPr>
          <a:xfrm>
            <a:off x="7113469" y="585390"/>
            <a:ext cx="4964513" cy="5687219"/>
          </a:xfrm>
          <a:prstGeom prst="rect">
            <a:avLst/>
          </a:prstGeom>
        </p:spPr>
      </p:pic>
    </p:spTree>
    <p:extLst>
      <p:ext uri="{BB962C8B-B14F-4D97-AF65-F5344CB8AC3E}">
        <p14:creationId xmlns:p14="http://schemas.microsoft.com/office/powerpoint/2010/main" val="3327264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B180D6-51D6-6D2D-5FF4-7B1A100E7CFF}"/>
              </a:ext>
            </a:extLst>
          </p:cNvPr>
          <p:cNvPicPr>
            <a:picLocks noChangeAspect="1"/>
          </p:cNvPicPr>
          <p:nvPr/>
        </p:nvPicPr>
        <p:blipFill>
          <a:blip r:embed="rId2"/>
          <a:stretch>
            <a:fillRect/>
          </a:stretch>
        </p:blipFill>
        <p:spPr>
          <a:xfrm>
            <a:off x="457200" y="703580"/>
            <a:ext cx="11277600" cy="5450839"/>
          </a:xfrm>
          <a:prstGeom prst="rect">
            <a:avLst/>
          </a:prstGeom>
        </p:spPr>
      </p:pic>
    </p:spTree>
    <p:extLst>
      <p:ext uri="{BB962C8B-B14F-4D97-AF65-F5344CB8AC3E}">
        <p14:creationId xmlns:p14="http://schemas.microsoft.com/office/powerpoint/2010/main" val="2154834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4EB563-1928-B2F1-E9DE-53F3706D41A7}"/>
              </a:ext>
            </a:extLst>
          </p:cNvPr>
          <p:cNvPicPr>
            <a:picLocks noChangeAspect="1"/>
          </p:cNvPicPr>
          <p:nvPr/>
        </p:nvPicPr>
        <p:blipFill>
          <a:blip r:embed="rId2"/>
          <a:stretch>
            <a:fillRect/>
          </a:stretch>
        </p:blipFill>
        <p:spPr>
          <a:xfrm>
            <a:off x="1670670" y="643467"/>
            <a:ext cx="8941911" cy="5982833"/>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08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D28EC-8AFA-4699-5676-25E9C2BD830E}"/>
              </a:ext>
            </a:extLst>
          </p:cNvPr>
          <p:cNvSpPr>
            <a:spLocks noGrp="1"/>
          </p:cNvSpPr>
          <p:nvPr>
            <p:ph type="title"/>
          </p:nvPr>
        </p:nvSpPr>
        <p:spPr>
          <a:xfrm>
            <a:off x="118872" y="544534"/>
            <a:ext cx="7251191" cy="901406"/>
          </a:xfrm>
        </p:spPr>
        <p:txBody>
          <a:bodyPr anchor="b">
            <a:normAutofit fontScale="90000"/>
          </a:bodyPr>
          <a:lstStyle/>
          <a:p>
            <a:r>
              <a:rPr lang="en-US" sz="3100" dirty="0"/>
              <a:t>End of the first stage of the Chinese Civil War and the Second United Front, 1937 </a:t>
            </a:r>
            <a:br>
              <a:rPr lang="en-US" sz="3100" dirty="0"/>
            </a:br>
            <a:r>
              <a:rPr lang="en-US" sz="3100" dirty="0"/>
              <a:t>The enemy of my enemy is my friend season II</a:t>
            </a:r>
          </a:p>
        </p:txBody>
      </p:sp>
      <p:sp>
        <p:nvSpPr>
          <p:cNvPr id="3" name="Content Placeholder 2">
            <a:extLst>
              <a:ext uri="{FF2B5EF4-FFF2-40B4-BE49-F238E27FC236}">
                <a16:creationId xmlns:a16="http://schemas.microsoft.com/office/drawing/2014/main" id="{F11F6369-7CA3-E56D-CEB0-5080CFAC83D2}"/>
              </a:ext>
            </a:extLst>
          </p:cNvPr>
          <p:cNvSpPr>
            <a:spLocks noGrp="1"/>
          </p:cNvSpPr>
          <p:nvPr>
            <p:ph idx="1"/>
          </p:nvPr>
        </p:nvSpPr>
        <p:spPr>
          <a:xfrm>
            <a:off x="581891" y="1545336"/>
            <a:ext cx="5878221" cy="5197209"/>
          </a:xfrm>
        </p:spPr>
        <p:txBody>
          <a:bodyPr anchor="t">
            <a:normAutofit/>
          </a:bodyPr>
          <a:lstStyle/>
          <a:p>
            <a:pPr algn="just"/>
            <a:r>
              <a:rPr lang="en-US" sz="1600" dirty="0"/>
              <a:t>In July 1937, when Japanese forces launched a full scale attack on China, they were already in possession of Manchuria (renamed Manchukuo since 1931). By September 1937, the Japanese had easily defeated the Chinese Nationalist Army in Shanghai and continued to invade and conquer China.</a:t>
            </a:r>
          </a:p>
          <a:p>
            <a:pPr algn="just"/>
            <a:r>
              <a:rPr lang="en-US" sz="1600" dirty="0"/>
              <a:t>In December 1937, they entered Nanjing and the notorious Rape of Nanjing took place. Between 20,000 and 80,000 women were raped and an estimated 200,000 and 300,000 Chinese were killed. Canton, Beijing and Wuhan were captured in 1938. </a:t>
            </a:r>
          </a:p>
          <a:p>
            <a:pPr algn="just"/>
            <a:r>
              <a:rPr lang="en-US" sz="1600" dirty="0"/>
              <a:t>By 1939, most of the coastal and eastern part of China was under Japanese control while the GMD and the communists took refuge in western China. From the beginning the Chinese army was unable to resist the Japanese forces. They only had few </a:t>
            </a:r>
            <a:r>
              <a:rPr lang="en-US" sz="1600" dirty="0" err="1"/>
              <a:t>mechanised</a:t>
            </a:r>
            <a:r>
              <a:rPr lang="en-US" sz="1600" dirty="0"/>
              <a:t> divisions, no significant </a:t>
            </a:r>
            <a:r>
              <a:rPr lang="en-US" sz="1600" dirty="0" err="1"/>
              <a:t>armoured</a:t>
            </a:r>
            <a:r>
              <a:rPr lang="en-US" sz="1600" dirty="0"/>
              <a:t> units, no air force and they relied mainly on imported weapons from the West. </a:t>
            </a:r>
          </a:p>
          <a:p>
            <a:pPr algn="just"/>
            <a:r>
              <a:rPr lang="en-US" sz="1600" dirty="0"/>
              <a:t>At the beginning of the war, the communist forces were incorporated into the Nationalist Revolutionary army. They united as part of the Second United Front in order to fight their common enemy. They formed the Eighth Route Army and the New Four Army and used guerrilla tactics to compensate for the lack of military equipment.</a:t>
            </a: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DFC4769-BAC0-7CC7-435F-DB14D83D8AF6}"/>
              </a:ext>
            </a:extLst>
          </p:cNvPr>
          <p:cNvPicPr>
            <a:picLocks noChangeAspect="1"/>
          </p:cNvPicPr>
          <p:nvPr/>
        </p:nvPicPr>
        <p:blipFill>
          <a:blip r:embed="rId2"/>
          <a:stretch>
            <a:fillRect/>
          </a:stretch>
        </p:blipFill>
        <p:spPr>
          <a:xfrm>
            <a:off x="7075966" y="1990474"/>
            <a:ext cx="5012081" cy="3495926"/>
          </a:xfrm>
          <a:prstGeom prst="rect">
            <a:avLst/>
          </a:prstGeom>
        </p:spPr>
      </p:pic>
    </p:spTree>
    <p:extLst>
      <p:ext uri="{BB962C8B-B14F-4D97-AF65-F5344CB8AC3E}">
        <p14:creationId xmlns:p14="http://schemas.microsoft.com/office/powerpoint/2010/main" val="116021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D28EC-8AFA-4699-5676-25E9C2BD830E}"/>
              </a:ext>
            </a:extLst>
          </p:cNvPr>
          <p:cNvSpPr>
            <a:spLocks noGrp="1"/>
          </p:cNvSpPr>
          <p:nvPr>
            <p:ph type="title"/>
          </p:nvPr>
        </p:nvSpPr>
        <p:spPr>
          <a:xfrm>
            <a:off x="173736" y="115455"/>
            <a:ext cx="7315199" cy="1642970"/>
          </a:xfrm>
        </p:spPr>
        <p:txBody>
          <a:bodyPr anchor="b">
            <a:normAutofit fontScale="90000"/>
          </a:bodyPr>
          <a:lstStyle/>
          <a:p>
            <a:r>
              <a:rPr lang="en-US" sz="3100" dirty="0"/>
              <a:t>End of the first stage of the Chinese Civil War and the Second United Front, 1937 </a:t>
            </a:r>
            <a:br>
              <a:rPr lang="en-US" sz="3100" dirty="0"/>
            </a:br>
            <a:r>
              <a:rPr lang="en-US" sz="3100" dirty="0"/>
              <a:t>The enemy of my enemy is my friend season II</a:t>
            </a:r>
          </a:p>
        </p:txBody>
      </p:sp>
      <p:sp>
        <p:nvSpPr>
          <p:cNvPr id="3" name="Content Placeholder 2">
            <a:extLst>
              <a:ext uri="{FF2B5EF4-FFF2-40B4-BE49-F238E27FC236}">
                <a16:creationId xmlns:a16="http://schemas.microsoft.com/office/drawing/2014/main" id="{F11F6369-7CA3-E56D-CEB0-5080CFAC83D2}"/>
              </a:ext>
            </a:extLst>
          </p:cNvPr>
          <p:cNvSpPr>
            <a:spLocks noGrp="1"/>
          </p:cNvSpPr>
          <p:nvPr>
            <p:ph idx="1"/>
          </p:nvPr>
        </p:nvSpPr>
        <p:spPr>
          <a:xfrm>
            <a:off x="581891" y="2144990"/>
            <a:ext cx="6696733" cy="4597555"/>
          </a:xfrm>
        </p:spPr>
        <p:txBody>
          <a:bodyPr anchor="t">
            <a:normAutofit/>
          </a:bodyPr>
          <a:lstStyle/>
          <a:p>
            <a:pPr algn="just"/>
            <a:r>
              <a:rPr lang="en-US" sz="1600" dirty="0"/>
              <a:t>The main objectives of the guerrilla tactics were to delay, interrupt and sabotage Japanese military activities and to prevent the enemy from occupying more Chinese territories. In order to reach these goals, communication systems such roads, airfields, bridges and military trains and infrastructure, such as warehouses which housed Japanese army ammunition and fuel supplies were targeted and destroyed. </a:t>
            </a:r>
          </a:p>
          <a:p>
            <a:pPr algn="just"/>
            <a:r>
              <a:rPr lang="en-US" sz="1600" dirty="0"/>
              <a:t>The communists were often successful using these tactics because they attacked when the Japanese expected it the least, had excellent local knowledge and were sheltered by the local population when needed. The use of this tactic benefited the communists in different ways. It meant they captured weapons and munitions they could use against the Japanese. They also attracted and recruited more Chinese people to Communism.</a:t>
            </a: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7773F37-7487-6E46-C5CD-675D3B29C292}"/>
              </a:ext>
            </a:extLst>
          </p:cNvPr>
          <p:cNvPicPr>
            <a:picLocks noChangeAspect="1"/>
          </p:cNvPicPr>
          <p:nvPr/>
        </p:nvPicPr>
        <p:blipFill>
          <a:blip r:embed="rId2"/>
          <a:stretch>
            <a:fillRect/>
          </a:stretch>
        </p:blipFill>
        <p:spPr>
          <a:xfrm>
            <a:off x="8364644" y="347471"/>
            <a:ext cx="3609897" cy="6163033"/>
          </a:xfrm>
          <a:prstGeom prst="rect">
            <a:avLst/>
          </a:prstGeom>
        </p:spPr>
      </p:pic>
    </p:spTree>
    <p:extLst>
      <p:ext uri="{BB962C8B-B14F-4D97-AF65-F5344CB8AC3E}">
        <p14:creationId xmlns:p14="http://schemas.microsoft.com/office/powerpoint/2010/main" val="185091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D28EC-8AFA-4699-5676-25E9C2BD830E}"/>
              </a:ext>
            </a:extLst>
          </p:cNvPr>
          <p:cNvSpPr>
            <a:spLocks noGrp="1"/>
          </p:cNvSpPr>
          <p:nvPr>
            <p:ph type="title"/>
          </p:nvPr>
        </p:nvSpPr>
        <p:spPr>
          <a:xfrm>
            <a:off x="173736" y="115455"/>
            <a:ext cx="7315199" cy="1642970"/>
          </a:xfrm>
        </p:spPr>
        <p:txBody>
          <a:bodyPr anchor="b">
            <a:normAutofit fontScale="90000"/>
          </a:bodyPr>
          <a:lstStyle/>
          <a:p>
            <a:r>
              <a:rPr lang="en-US" sz="3100" dirty="0"/>
              <a:t>End of the first stage of the Chinese Civil War and the Second United Front, 1937 </a:t>
            </a:r>
            <a:br>
              <a:rPr lang="en-US" sz="3100" dirty="0"/>
            </a:br>
            <a:r>
              <a:rPr lang="en-US" sz="3100" dirty="0"/>
              <a:t>The enemy of my enemy is my friend season II</a:t>
            </a:r>
          </a:p>
        </p:txBody>
      </p:sp>
      <p:sp>
        <p:nvSpPr>
          <p:cNvPr id="3" name="Content Placeholder 2">
            <a:extLst>
              <a:ext uri="{FF2B5EF4-FFF2-40B4-BE49-F238E27FC236}">
                <a16:creationId xmlns:a16="http://schemas.microsoft.com/office/drawing/2014/main" id="{F11F6369-7CA3-E56D-CEB0-5080CFAC83D2}"/>
              </a:ext>
            </a:extLst>
          </p:cNvPr>
          <p:cNvSpPr>
            <a:spLocks noGrp="1"/>
          </p:cNvSpPr>
          <p:nvPr>
            <p:ph idx="1"/>
          </p:nvPr>
        </p:nvSpPr>
        <p:spPr>
          <a:xfrm>
            <a:off x="581891" y="2144990"/>
            <a:ext cx="6696733" cy="4597555"/>
          </a:xfrm>
        </p:spPr>
        <p:txBody>
          <a:bodyPr anchor="t">
            <a:normAutofit lnSpcReduction="10000"/>
          </a:bodyPr>
          <a:lstStyle/>
          <a:p>
            <a:pPr algn="just"/>
            <a:r>
              <a:rPr lang="en-US" sz="1600" dirty="0"/>
              <a:t>In August 1940, the communists deviated from their usual tactics and launched a full scale offensive against the Japanese known as the ‘100 Regiments Offensive’. The Red Army under the command of Peng Dehuai launched a series of attacks against enemy forces located in Hebei (</a:t>
            </a:r>
            <a:r>
              <a:rPr lang="en-US" sz="1600" dirty="0" err="1"/>
              <a:t>Hopeh</a:t>
            </a:r>
            <a:r>
              <a:rPr lang="en-US" sz="1600" dirty="0"/>
              <a:t>) and Shaanxi (Shensi). This offensive, which involved 400,000 men in 15 regiments against 250,000 Japanese, lasted from August to December 1940 and was successful. </a:t>
            </a:r>
          </a:p>
          <a:p>
            <a:pPr algn="just"/>
            <a:r>
              <a:rPr lang="en-US" sz="1600" dirty="0"/>
              <a:t>The Japanese transport system was disrupted with over 950 km (600 miles) of major roads and railway lines destroyed. This success was short-lived. In December the Japanese forces retaliated against the local population, known as being communist </a:t>
            </a:r>
            <a:r>
              <a:rPr lang="en-US" sz="1600" dirty="0" err="1"/>
              <a:t>sympathisers</a:t>
            </a:r>
            <a:r>
              <a:rPr lang="en-US" sz="1600" dirty="0"/>
              <a:t>: people were murdered, women were raped, whole villages were destroyed and over a quarter of the communists killed. Following the counter-attack, Peng Dehuai received much criticism and Mao Zedong dismissed him from his commander position until the end of the war.</a:t>
            </a:r>
          </a:p>
          <a:p>
            <a:pPr algn="just"/>
            <a:r>
              <a:rPr lang="en-US" sz="1600" dirty="0"/>
              <a:t>After the 100 Regiments Offensive the power of the CCP increased. By 1945, most of the countryside had been liberated from Japanese control and the communists were implementing land reforms, promising a unified China, peace and stability. Many more peasants and even intellectuals joined the CCP.</a:t>
            </a: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EE9A438-B70B-142C-6462-D6DF3A63B65E}"/>
              </a:ext>
            </a:extLst>
          </p:cNvPr>
          <p:cNvPicPr>
            <a:picLocks noChangeAspect="1"/>
          </p:cNvPicPr>
          <p:nvPr/>
        </p:nvPicPr>
        <p:blipFill>
          <a:blip r:embed="rId2"/>
          <a:stretch>
            <a:fillRect/>
          </a:stretch>
        </p:blipFill>
        <p:spPr>
          <a:xfrm>
            <a:off x="7719679" y="1910652"/>
            <a:ext cx="3453573" cy="3438588"/>
          </a:xfrm>
          <a:prstGeom prst="rect">
            <a:avLst/>
          </a:prstGeom>
        </p:spPr>
      </p:pic>
    </p:spTree>
    <p:extLst>
      <p:ext uri="{BB962C8B-B14F-4D97-AF65-F5344CB8AC3E}">
        <p14:creationId xmlns:p14="http://schemas.microsoft.com/office/powerpoint/2010/main" val="569052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1404-1261-0FAE-5BF2-86B1601B411B}"/>
              </a:ext>
            </a:extLst>
          </p:cNvPr>
          <p:cNvSpPr>
            <a:spLocks noGrp="1"/>
          </p:cNvSpPr>
          <p:nvPr>
            <p:ph type="title"/>
          </p:nvPr>
        </p:nvSpPr>
        <p:spPr>
          <a:xfrm>
            <a:off x="70104" y="35816"/>
            <a:ext cx="12051792" cy="951736"/>
          </a:xfrm>
        </p:spPr>
        <p:txBody>
          <a:bodyPr>
            <a:normAutofit/>
          </a:bodyPr>
          <a:lstStyle/>
          <a:p>
            <a:r>
              <a:rPr lang="en-US" sz="3600" dirty="0"/>
              <a:t>The Sino-Japanese War</a:t>
            </a:r>
          </a:p>
        </p:txBody>
      </p:sp>
      <p:pic>
        <p:nvPicPr>
          <p:cNvPr id="5" name="Picture 4">
            <a:extLst>
              <a:ext uri="{FF2B5EF4-FFF2-40B4-BE49-F238E27FC236}">
                <a16:creationId xmlns:a16="http://schemas.microsoft.com/office/drawing/2014/main" id="{C844BB01-6FE1-9C4B-81E7-ECDB1E617AA7}"/>
              </a:ext>
            </a:extLst>
          </p:cNvPr>
          <p:cNvPicPr>
            <a:picLocks noChangeAspect="1"/>
          </p:cNvPicPr>
          <p:nvPr/>
        </p:nvPicPr>
        <p:blipFill>
          <a:blip r:embed="rId2"/>
          <a:stretch>
            <a:fillRect/>
          </a:stretch>
        </p:blipFill>
        <p:spPr>
          <a:xfrm>
            <a:off x="2099705" y="674874"/>
            <a:ext cx="7906853" cy="1362265"/>
          </a:xfrm>
          <a:prstGeom prst="rect">
            <a:avLst/>
          </a:prstGeom>
        </p:spPr>
      </p:pic>
      <p:pic>
        <p:nvPicPr>
          <p:cNvPr id="7" name="Picture 6">
            <a:extLst>
              <a:ext uri="{FF2B5EF4-FFF2-40B4-BE49-F238E27FC236}">
                <a16:creationId xmlns:a16="http://schemas.microsoft.com/office/drawing/2014/main" id="{5A8F9D05-96FD-ED5B-8DF1-EC62BEC1D7E0}"/>
              </a:ext>
            </a:extLst>
          </p:cNvPr>
          <p:cNvPicPr>
            <a:picLocks noChangeAspect="1"/>
          </p:cNvPicPr>
          <p:nvPr/>
        </p:nvPicPr>
        <p:blipFill>
          <a:blip r:embed="rId3"/>
          <a:stretch>
            <a:fillRect/>
          </a:stretch>
        </p:blipFill>
        <p:spPr>
          <a:xfrm>
            <a:off x="2099705" y="1925762"/>
            <a:ext cx="7992590" cy="4896422"/>
          </a:xfrm>
          <a:prstGeom prst="rect">
            <a:avLst/>
          </a:prstGeom>
        </p:spPr>
      </p:pic>
    </p:spTree>
    <p:extLst>
      <p:ext uri="{BB962C8B-B14F-4D97-AF65-F5344CB8AC3E}">
        <p14:creationId xmlns:p14="http://schemas.microsoft.com/office/powerpoint/2010/main" val="63548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3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9E417B-C810-9D4A-3EE7-AF74761F3302}"/>
              </a:ext>
            </a:extLst>
          </p:cNvPr>
          <p:cNvPicPr>
            <a:picLocks noChangeAspect="1"/>
          </p:cNvPicPr>
          <p:nvPr/>
        </p:nvPicPr>
        <p:blipFill>
          <a:blip r:embed="rId2"/>
          <a:stretch>
            <a:fillRect/>
          </a:stretch>
        </p:blipFill>
        <p:spPr>
          <a:xfrm>
            <a:off x="6412145" y="665675"/>
            <a:ext cx="5129784" cy="4303489"/>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DDFC5F-590A-26E3-5374-2279A6B679CC}"/>
              </a:ext>
            </a:extLst>
          </p:cNvPr>
          <p:cNvPicPr>
            <a:picLocks noChangeAspect="1"/>
          </p:cNvPicPr>
          <p:nvPr/>
        </p:nvPicPr>
        <p:blipFill>
          <a:blip r:embed="rId3"/>
          <a:stretch>
            <a:fillRect/>
          </a:stretch>
        </p:blipFill>
        <p:spPr>
          <a:xfrm>
            <a:off x="650070" y="720436"/>
            <a:ext cx="5129784" cy="2566549"/>
          </a:xfrm>
          <a:prstGeom prst="rect">
            <a:avLst/>
          </a:prstGeom>
        </p:spPr>
      </p:pic>
      <p:pic>
        <p:nvPicPr>
          <p:cNvPr id="9" name="Picture 8">
            <a:extLst>
              <a:ext uri="{FF2B5EF4-FFF2-40B4-BE49-F238E27FC236}">
                <a16:creationId xmlns:a16="http://schemas.microsoft.com/office/drawing/2014/main" id="{FA645016-D1FA-8B96-56DE-83C86CD2B23C}"/>
              </a:ext>
            </a:extLst>
          </p:cNvPr>
          <p:cNvPicPr>
            <a:picLocks noChangeAspect="1"/>
          </p:cNvPicPr>
          <p:nvPr/>
        </p:nvPicPr>
        <p:blipFill>
          <a:blip r:embed="rId4"/>
          <a:stretch>
            <a:fillRect/>
          </a:stretch>
        </p:blipFill>
        <p:spPr>
          <a:xfrm>
            <a:off x="2247426" y="3202540"/>
            <a:ext cx="1917292" cy="3147252"/>
          </a:xfrm>
          <a:prstGeom prst="rect">
            <a:avLst/>
          </a:prstGeom>
        </p:spPr>
      </p:pic>
      <p:pic>
        <p:nvPicPr>
          <p:cNvPr id="11" name="Picture 10">
            <a:extLst>
              <a:ext uri="{FF2B5EF4-FFF2-40B4-BE49-F238E27FC236}">
                <a16:creationId xmlns:a16="http://schemas.microsoft.com/office/drawing/2014/main" id="{998FCCA4-84D5-CE81-C581-D6698F3715C9}"/>
              </a:ext>
            </a:extLst>
          </p:cNvPr>
          <p:cNvPicPr>
            <a:picLocks noChangeAspect="1"/>
          </p:cNvPicPr>
          <p:nvPr/>
        </p:nvPicPr>
        <p:blipFill>
          <a:blip r:embed="rId5"/>
          <a:stretch>
            <a:fillRect/>
          </a:stretch>
        </p:blipFill>
        <p:spPr>
          <a:xfrm>
            <a:off x="6585528" y="4969164"/>
            <a:ext cx="4469345" cy="958118"/>
          </a:xfrm>
          <a:prstGeom prst="rect">
            <a:avLst/>
          </a:prstGeom>
        </p:spPr>
      </p:pic>
    </p:spTree>
    <p:extLst>
      <p:ext uri="{BB962C8B-B14F-4D97-AF65-F5344CB8AC3E}">
        <p14:creationId xmlns:p14="http://schemas.microsoft.com/office/powerpoint/2010/main" val="2810060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7B0EC32A-F96C-F66A-5E2E-409BBFF67006}"/>
              </a:ext>
            </a:extLst>
          </p:cNvPr>
          <p:cNvPicPr>
            <a:picLocks noChangeAspect="1"/>
          </p:cNvPicPr>
          <p:nvPr/>
        </p:nvPicPr>
        <p:blipFill>
          <a:blip r:embed="rId2"/>
          <a:stretch>
            <a:fillRect/>
          </a:stretch>
        </p:blipFill>
        <p:spPr>
          <a:xfrm>
            <a:off x="1472708" y="643467"/>
            <a:ext cx="9246584" cy="5571066"/>
          </a:xfrm>
          <a:prstGeom prst="rect">
            <a:avLst/>
          </a:prstGeom>
        </p:spPr>
      </p:pic>
      <p:sp>
        <p:nvSpPr>
          <p:cNvPr id="7" name="TextBox 6">
            <a:extLst>
              <a:ext uri="{FF2B5EF4-FFF2-40B4-BE49-F238E27FC236}">
                <a16:creationId xmlns:a16="http://schemas.microsoft.com/office/drawing/2014/main" id="{CDEDFDAD-FD33-403D-90A6-7CF471D19298}"/>
              </a:ext>
            </a:extLst>
          </p:cNvPr>
          <p:cNvSpPr txBox="1"/>
          <p:nvPr/>
        </p:nvSpPr>
        <p:spPr>
          <a:xfrm>
            <a:off x="4218432" y="5598313"/>
            <a:ext cx="6096000" cy="369332"/>
          </a:xfrm>
          <a:prstGeom prst="rect">
            <a:avLst/>
          </a:prstGeom>
          <a:noFill/>
        </p:spPr>
        <p:txBody>
          <a:bodyPr wrap="square">
            <a:spAutoFit/>
          </a:bodyPr>
          <a:lstStyle/>
          <a:p>
            <a:r>
              <a:rPr lang="en-US" dirty="0">
                <a:hlinkClick r:id="rId3"/>
              </a:rPr>
              <a:t>World Perceptions on the Rape of Nanking</a:t>
            </a:r>
            <a:endParaRPr lang="en-US" dirty="0"/>
          </a:p>
        </p:txBody>
      </p:sp>
    </p:spTree>
    <p:extLst>
      <p:ext uri="{BB962C8B-B14F-4D97-AF65-F5344CB8AC3E}">
        <p14:creationId xmlns:p14="http://schemas.microsoft.com/office/powerpoint/2010/main" val="426990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3" name="Rectangle 105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31E637-7CE0-67DE-F6F3-96E93A422C76}"/>
              </a:ext>
            </a:extLst>
          </p:cNvPr>
          <p:cNvPicPr>
            <a:picLocks noChangeAspect="1"/>
          </p:cNvPicPr>
          <p:nvPr/>
        </p:nvPicPr>
        <p:blipFill>
          <a:blip r:embed="rId2"/>
          <a:srcRect l="3613" r="4890" b="1"/>
          <a:stretch/>
        </p:blipFill>
        <p:spPr>
          <a:xfrm>
            <a:off x="643467" y="2012462"/>
            <a:ext cx="5294716" cy="2833074"/>
          </a:xfrm>
          <a:prstGeom prst="rect">
            <a:avLst/>
          </a:prstGeom>
        </p:spPr>
      </p:pic>
      <p:cxnSp>
        <p:nvCxnSpPr>
          <p:cNvPr id="1057" name="Straight Connector 105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026" name="Picture 2" descr="Boxer Rebellion Warriors">
            <a:extLst>
              <a:ext uri="{FF2B5EF4-FFF2-40B4-BE49-F238E27FC236}">
                <a16:creationId xmlns:a16="http://schemas.microsoft.com/office/drawing/2014/main" id="{115B90EA-3CA7-545C-982A-DC01308D7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488" r="-3" b="12455"/>
          <a:stretch/>
        </p:blipFill>
        <p:spPr bwMode="auto">
          <a:xfrm>
            <a:off x="6253817" y="1874347"/>
            <a:ext cx="5294715" cy="310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98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F14A10-EA0B-0567-8AD0-34475119E1CD}"/>
              </a:ext>
            </a:extLst>
          </p:cNvPr>
          <p:cNvPicPr>
            <a:picLocks noChangeAspect="1"/>
          </p:cNvPicPr>
          <p:nvPr/>
        </p:nvPicPr>
        <p:blipFill>
          <a:blip r:embed="rId2"/>
          <a:stretch>
            <a:fillRect/>
          </a:stretch>
        </p:blipFill>
        <p:spPr>
          <a:xfrm>
            <a:off x="457200" y="1272160"/>
            <a:ext cx="11277600" cy="4313680"/>
          </a:xfrm>
          <a:prstGeom prst="rect">
            <a:avLst/>
          </a:prstGeom>
        </p:spPr>
      </p:pic>
    </p:spTree>
    <p:extLst>
      <p:ext uri="{BB962C8B-B14F-4D97-AF65-F5344CB8AC3E}">
        <p14:creationId xmlns:p14="http://schemas.microsoft.com/office/powerpoint/2010/main" val="327026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FC74B-8174-E2B1-0279-D1177A8F72E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Long term causes of tension and division </a:t>
            </a:r>
          </a:p>
        </p:txBody>
      </p:sp>
      <p:pic>
        <p:nvPicPr>
          <p:cNvPr id="5" name="Picture 4" descr="A close-up of a text&#10;&#10;Description automatically generated">
            <a:extLst>
              <a:ext uri="{FF2B5EF4-FFF2-40B4-BE49-F238E27FC236}">
                <a16:creationId xmlns:a16="http://schemas.microsoft.com/office/drawing/2014/main" id="{C69E9BCD-E12D-8B55-1FB9-2EE78E826695}"/>
              </a:ext>
            </a:extLst>
          </p:cNvPr>
          <p:cNvPicPr>
            <a:picLocks noChangeAspect="1"/>
          </p:cNvPicPr>
          <p:nvPr/>
        </p:nvPicPr>
        <p:blipFill>
          <a:blip r:embed="rId2">
            <a:duotone>
              <a:prstClr val="black"/>
              <a:schemeClr val="accent1">
                <a:tint val="45000"/>
                <a:satMod val="400000"/>
              </a:schemeClr>
            </a:duotone>
          </a:blip>
          <a:stretch>
            <a:fillRect/>
          </a:stretch>
        </p:blipFill>
        <p:spPr>
          <a:xfrm>
            <a:off x="1256696" y="1966293"/>
            <a:ext cx="9678607" cy="445216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EF9F649-5436-F1EB-0E45-79D16A6A751B}"/>
                  </a:ext>
                </a:extLst>
              </p14:cNvPr>
              <p14:cNvContentPartPr/>
              <p14:nvPr/>
            </p14:nvContentPartPr>
            <p14:xfrm>
              <a:off x="8695944" y="3456216"/>
              <a:ext cx="123840" cy="147600"/>
            </p14:xfrm>
          </p:contentPart>
        </mc:Choice>
        <mc:Fallback>
          <p:pic>
            <p:nvPicPr>
              <p:cNvPr id="6" name="Ink 5">
                <a:extLst>
                  <a:ext uri="{FF2B5EF4-FFF2-40B4-BE49-F238E27FC236}">
                    <a16:creationId xmlns:a16="http://schemas.microsoft.com/office/drawing/2014/main" id="{4EF9F649-5436-F1EB-0E45-79D16A6A751B}"/>
                  </a:ext>
                </a:extLst>
              </p:cNvPr>
              <p:cNvPicPr/>
              <p:nvPr/>
            </p:nvPicPr>
            <p:blipFill>
              <a:blip r:embed="rId4"/>
              <a:stretch>
                <a:fillRect/>
              </a:stretch>
            </p:blipFill>
            <p:spPr>
              <a:xfrm>
                <a:off x="8686944" y="3447576"/>
                <a:ext cx="1414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76CB4AA-6F64-432C-9321-0A57E4ADB8E8}"/>
                  </a:ext>
                </a:extLst>
              </p14:cNvPr>
              <p14:cNvContentPartPr/>
              <p14:nvPr/>
            </p14:nvContentPartPr>
            <p14:xfrm>
              <a:off x="8668584" y="3455856"/>
              <a:ext cx="82800" cy="147960"/>
            </p14:xfrm>
          </p:contentPart>
        </mc:Choice>
        <mc:Fallback>
          <p:pic>
            <p:nvPicPr>
              <p:cNvPr id="7" name="Ink 6">
                <a:extLst>
                  <a:ext uri="{FF2B5EF4-FFF2-40B4-BE49-F238E27FC236}">
                    <a16:creationId xmlns:a16="http://schemas.microsoft.com/office/drawing/2014/main" id="{076CB4AA-6F64-432C-9321-0A57E4ADB8E8}"/>
                  </a:ext>
                </a:extLst>
              </p:cNvPr>
              <p:cNvPicPr/>
              <p:nvPr/>
            </p:nvPicPr>
            <p:blipFill>
              <a:blip r:embed="rId6"/>
              <a:stretch>
                <a:fillRect/>
              </a:stretch>
            </p:blipFill>
            <p:spPr>
              <a:xfrm>
                <a:off x="8659584" y="3446856"/>
                <a:ext cx="1004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8A397978-C4E3-9191-E2C9-46504362A033}"/>
                  </a:ext>
                </a:extLst>
              </p14:cNvPr>
              <p14:cNvContentPartPr/>
              <p14:nvPr/>
            </p14:nvContentPartPr>
            <p14:xfrm>
              <a:off x="8796384" y="3445776"/>
              <a:ext cx="100080" cy="168480"/>
            </p14:xfrm>
          </p:contentPart>
        </mc:Choice>
        <mc:Fallback>
          <p:pic>
            <p:nvPicPr>
              <p:cNvPr id="8" name="Ink 7">
                <a:extLst>
                  <a:ext uri="{FF2B5EF4-FFF2-40B4-BE49-F238E27FC236}">
                    <a16:creationId xmlns:a16="http://schemas.microsoft.com/office/drawing/2014/main" id="{8A397978-C4E3-9191-E2C9-46504362A033}"/>
                  </a:ext>
                </a:extLst>
              </p:cNvPr>
              <p:cNvPicPr/>
              <p:nvPr/>
            </p:nvPicPr>
            <p:blipFill>
              <a:blip r:embed="rId8"/>
              <a:stretch>
                <a:fillRect/>
              </a:stretch>
            </p:blipFill>
            <p:spPr>
              <a:xfrm>
                <a:off x="8787384" y="3436776"/>
                <a:ext cx="117720" cy="186120"/>
              </a:xfrm>
              <a:prstGeom prst="rect">
                <a:avLst/>
              </a:prstGeom>
            </p:spPr>
          </p:pic>
        </mc:Fallback>
      </mc:AlternateContent>
    </p:spTree>
    <p:extLst>
      <p:ext uri="{BB962C8B-B14F-4D97-AF65-F5344CB8AC3E}">
        <p14:creationId xmlns:p14="http://schemas.microsoft.com/office/powerpoint/2010/main" val="196466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FC74B-8174-E2B1-0279-D1177A8F72E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Long term causes of tension and division </a:t>
            </a:r>
          </a:p>
        </p:txBody>
      </p:sp>
      <p:pic>
        <p:nvPicPr>
          <p:cNvPr id="4" name="Picture 3">
            <a:extLst>
              <a:ext uri="{FF2B5EF4-FFF2-40B4-BE49-F238E27FC236}">
                <a16:creationId xmlns:a16="http://schemas.microsoft.com/office/drawing/2014/main" id="{1072E845-E96C-86A1-8D4C-A7C4FBE06FC1}"/>
              </a:ext>
            </a:extLst>
          </p:cNvPr>
          <p:cNvPicPr>
            <a:picLocks noChangeAspect="1"/>
          </p:cNvPicPr>
          <p:nvPr/>
        </p:nvPicPr>
        <p:blipFill>
          <a:blip r:embed="rId2">
            <a:duotone>
              <a:prstClr val="black"/>
              <a:schemeClr val="accent2">
                <a:tint val="45000"/>
                <a:satMod val="400000"/>
              </a:schemeClr>
            </a:duotone>
          </a:blip>
          <a:stretch>
            <a:fillRect/>
          </a:stretch>
        </p:blipFill>
        <p:spPr>
          <a:xfrm>
            <a:off x="1975904" y="1574310"/>
            <a:ext cx="8240188" cy="5209399"/>
          </a:xfrm>
          <a:prstGeom prst="rect">
            <a:avLst/>
          </a:prstGeom>
        </p:spPr>
      </p:pic>
    </p:spTree>
    <p:extLst>
      <p:ext uri="{BB962C8B-B14F-4D97-AF65-F5344CB8AC3E}">
        <p14:creationId xmlns:p14="http://schemas.microsoft.com/office/powerpoint/2010/main" val="243934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CD724-FD51-ACCE-FEF1-51A1FAF28F31}"/>
              </a:ext>
            </a:extLst>
          </p:cNvPr>
          <p:cNvSpPr>
            <a:spLocks noGrp="1"/>
          </p:cNvSpPr>
          <p:nvPr>
            <p:ph idx="1"/>
          </p:nvPr>
        </p:nvSpPr>
        <p:spPr>
          <a:xfrm>
            <a:off x="114300" y="1533525"/>
            <a:ext cx="7820025" cy="5324475"/>
          </a:xfrm>
        </p:spPr>
        <p:txBody>
          <a:bodyPr>
            <a:normAutofit/>
          </a:bodyPr>
          <a:lstStyle/>
          <a:p>
            <a:pPr marL="0" indent="0" algn="l">
              <a:buNone/>
            </a:pPr>
            <a:r>
              <a:rPr lang="en-US" sz="2000" b="1" i="0" dirty="0">
                <a:solidFill>
                  <a:srgbClr val="171715"/>
                </a:solidFill>
                <a:effectLst/>
                <a:latin typeface="var(--kog-lato)"/>
              </a:rPr>
              <a:t>The </a:t>
            </a:r>
            <a:r>
              <a:rPr lang="en-US" sz="2000" b="1" i="0" dirty="0" err="1">
                <a:solidFill>
                  <a:srgbClr val="171715"/>
                </a:solidFill>
                <a:effectLst/>
                <a:latin typeface="var(--kog-lato)"/>
              </a:rPr>
              <a:t>Xinhai</a:t>
            </a:r>
            <a:r>
              <a:rPr lang="en-US" sz="2000" b="1" i="0" dirty="0">
                <a:solidFill>
                  <a:srgbClr val="171715"/>
                </a:solidFill>
                <a:effectLst/>
                <a:latin typeface="var(--kog-lato)"/>
              </a:rPr>
              <a:t> Revolution and the early Republic of China</a:t>
            </a:r>
          </a:p>
          <a:p>
            <a:pPr algn="just"/>
            <a:r>
              <a:rPr lang="en-US" sz="1600" b="0" i="0" dirty="0">
                <a:solidFill>
                  <a:srgbClr val="171715"/>
                </a:solidFill>
                <a:effectLst/>
                <a:latin typeface="Times New Roman" panose="02020603050405020304" pitchFamily="18" charset="0"/>
              </a:rPr>
              <a:t>The </a:t>
            </a:r>
            <a:r>
              <a:rPr lang="en-US" sz="1600" b="0" i="0" dirty="0" err="1">
                <a:solidFill>
                  <a:srgbClr val="171715"/>
                </a:solidFill>
                <a:effectLst/>
                <a:latin typeface="Times New Roman" panose="02020603050405020304" pitchFamily="18" charset="0"/>
              </a:rPr>
              <a:t>Xinhai</a:t>
            </a:r>
            <a:r>
              <a:rPr lang="en-US" sz="1600" b="0" i="0" dirty="0">
                <a:solidFill>
                  <a:srgbClr val="171715"/>
                </a:solidFill>
                <a:effectLst/>
                <a:latin typeface="Times New Roman" panose="02020603050405020304" pitchFamily="18" charset="0"/>
              </a:rPr>
              <a:t> Revolution, or the 10-10 Revolution, of 10 October 1911 led to the overthrow of the Qing dynasty and the establishment of the Republic of China under the presidency of Sun Yixian (Sun Yat-</a:t>
            </a:r>
            <a:r>
              <a:rPr lang="en-US" sz="1600" b="0" i="0" dirty="0" err="1">
                <a:solidFill>
                  <a:srgbClr val="171715"/>
                </a:solidFill>
                <a:effectLst/>
                <a:latin typeface="Times New Roman" panose="02020603050405020304" pitchFamily="18" charset="0"/>
              </a:rPr>
              <a:t>sen</a:t>
            </a:r>
            <a:r>
              <a:rPr lang="en-US" sz="1600" b="0" i="0" dirty="0">
                <a:solidFill>
                  <a:srgbClr val="171715"/>
                </a:solidFill>
                <a:effectLst/>
                <a:latin typeface="Times New Roman" panose="02020603050405020304" pitchFamily="18" charset="0"/>
              </a:rPr>
              <a:t>).</a:t>
            </a:r>
          </a:p>
          <a:p>
            <a:pPr algn="just"/>
            <a:r>
              <a:rPr lang="en-US" sz="1600" b="0" i="0" dirty="0">
                <a:solidFill>
                  <a:srgbClr val="171715"/>
                </a:solidFill>
                <a:effectLst/>
                <a:latin typeface="Times New Roman" panose="02020603050405020304" pitchFamily="18" charset="0"/>
              </a:rPr>
              <a:t>Unfortunately, Sun Yixian kept his position as president less than a year. The new Chinese republic could only survive with a strong military back up that Yixian did not have at that time. </a:t>
            </a:r>
          </a:p>
          <a:p>
            <a:pPr algn="just"/>
            <a:r>
              <a:rPr lang="en-US" sz="1600" b="0" i="0" dirty="0">
                <a:solidFill>
                  <a:srgbClr val="171715"/>
                </a:solidFill>
                <a:effectLst/>
                <a:latin typeface="Times New Roman" panose="02020603050405020304" pitchFamily="18" charset="0"/>
              </a:rPr>
              <a:t>General Yuan </a:t>
            </a:r>
            <a:r>
              <a:rPr lang="en-US" sz="1600" b="0" i="0" dirty="0" err="1">
                <a:solidFill>
                  <a:srgbClr val="171715"/>
                </a:solidFill>
                <a:effectLst/>
                <a:latin typeface="Times New Roman" panose="02020603050405020304" pitchFamily="18" charset="0"/>
              </a:rPr>
              <a:t>Shikai</a:t>
            </a:r>
            <a:r>
              <a:rPr lang="en-US" sz="1600" b="0" i="0" dirty="0">
                <a:solidFill>
                  <a:srgbClr val="171715"/>
                </a:solidFill>
                <a:effectLst/>
                <a:latin typeface="Times New Roman" panose="02020603050405020304" pitchFamily="18" charset="0"/>
              </a:rPr>
              <a:t> had the monopoly on military power and in order to secure the new democracy in China, Sun </a:t>
            </a:r>
            <a:r>
              <a:rPr lang="en-US" sz="1600" b="0" i="0" dirty="0" err="1">
                <a:solidFill>
                  <a:srgbClr val="171715"/>
                </a:solidFill>
                <a:effectLst/>
                <a:latin typeface="Times New Roman" panose="02020603050405020304" pitchFamily="18" charset="0"/>
              </a:rPr>
              <a:t>Yuxian</a:t>
            </a:r>
            <a:r>
              <a:rPr lang="en-US" sz="1600" b="0" i="0" dirty="0">
                <a:solidFill>
                  <a:srgbClr val="171715"/>
                </a:solidFill>
                <a:effectLst/>
                <a:latin typeface="Times New Roman" panose="02020603050405020304" pitchFamily="18" charset="0"/>
              </a:rPr>
              <a:t> handed him the presidency. This was short lived as Yuan was more interested in ruling as a monarch than a president and in 1916, he proclaimed himself emperor for one hundred years. The new Emperor died three months later leaving the country with neither a strong leader nor a strong government to rule. </a:t>
            </a:r>
          </a:p>
          <a:p>
            <a:pPr algn="just"/>
            <a:r>
              <a:rPr lang="en-US" sz="1600" b="0" i="0" dirty="0">
                <a:solidFill>
                  <a:srgbClr val="171715"/>
                </a:solidFill>
                <a:effectLst/>
                <a:latin typeface="Times New Roman" panose="02020603050405020304" pitchFamily="18" charset="0"/>
              </a:rPr>
              <a:t>The Republican government tried to survive under the authority of Duan </a:t>
            </a:r>
            <a:r>
              <a:rPr lang="en-US" sz="1600" b="0" i="0" dirty="0" err="1">
                <a:solidFill>
                  <a:srgbClr val="171715"/>
                </a:solidFill>
                <a:effectLst/>
                <a:latin typeface="Times New Roman" panose="02020603050405020304" pitchFamily="18" charset="0"/>
              </a:rPr>
              <a:t>Qirui</a:t>
            </a:r>
            <a:r>
              <a:rPr lang="en-US" sz="1600" b="0" i="0" dirty="0">
                <a:solidFill>
                  <a:srgbClr val="171715"/>
                </a:solidFill>
                <a:effectLst/>
                <a:latin typeface="Times New Roman" panose="02020603050405020304" pitchFamily="18" charset="0"/>
              </a:rPr>
              <a:t> (Tuan Ch'i-</a:t>
            </a:r>
            <a:r>
              <a:rPr lang="en-US" sz="1600" b="0" i="0" dirty="0" err="1">
                <a:solidFill>
                  <a:srgbClr val="171715"/>
                </a:solidFill>
                <a:effectLst/>
                <a:latin typeface="Times New Roman" panose="02020603050405020304" pitchFamily="18" charset="0"/>
              </a:rPr>
              <a:t>jui</a:t>
            </a:r>
            <a:r>
              <a:rPr lang="en-US" sz="1600" b="0" i="0" dirty="0">
                <a:solidFill>
                  <a:srgbClr val="171715"/>
                </a:solidFill>
                <a:effectLst/>
                <a:latin typeface="Times New Roman" panose="02020603050405020304" pitchFamily="18" charset="0"/>
              </a:rPr>
              <a:t>); however, it did not have enough real power to impose political control over the warlords ruling over the provinces.</a:t>
            </a:r>
          </a:p>
          <a:p>
            <a:endParaRPr lang="en-US" dirty="0"/>
          </a:p>
        </p:txBody>
      </p:sp>
      <p:sp>
        <p:nvSpPr>
          <p:cNvPr id="4" name="Title 1">
            <a:extLst>
              <a:ext uri="{FF2B5EF4-FFF2-40B4-BE49-F238E27FC236}">
                <a16:creationId xmlns:a16="http://schemas.microsoft.com/office/drawing/2014/main" id="{5B987172-2F74-D8A3-9B24-0EF52E65EDE0}"/>
              </a:ext>
            </a:extLst>
          </p:cNvPr>
          <p:cNvSpPr>
            <a:spLocks noGrp="1"/>
          </p:cNvSpPr>
          <p:nvPr>
            <p:ph type="title"/>
          </p:nvPr>
        </p:nvSpPr>
        <p:spPr>
          <a:xfrm>
            <a:off x="1041784" y="342900"/>
            <a:ext cx="4784796" cy="1330840"/>
          </a:xfrm>
        </p:spPr>
        <p:txBody>
          <a:bodyPr>
            <a:normAutofit/>
          </a:bodyPr>
          <a:lstStyle/>
          <a:p>
            <a:r>
              <a:rPr lang="en-US" sz="4100"/>
              <a:t>Historical background 1911-1928</a:t>
            </a:r>
            <a:endParaRPr lang="en-US" sz="4100" dirty="0"/>
          </a:p>
        </p:txBody>
      </p:sp>
      <p:pic>
        <p:nvPicPr>
          <p:cNvPr id="6" name="Picture 5">
            <a:extLst>
              <a:ext uri="{FF2B5EF4-FFF2-40B4-BE49-F238E27FC236}">
                <a16:creationId xmlns:a16="http://schemas.microsoft.com/office/drawing/2014/main" id="{EAB650B1-D3FF-949A-4710-B0F36DE0F2C2}"/>
              </a:ext>
            </a:extLst>
          </p:cNvPr>
          <p:cNvPicPr>
            <a:picLocks noChangeAspect="1"/>
          </p:cNvPicPr>
          <p:nvPr/>
        </p:nvPicPr>
        <p:blipFill>
          <a:blip r:embed="rId2"/>
          <a:stretch>
            <a:fillRect/>
          </a:stretch>
        </p:blipFill>
        <p:spPr>
          <a:xfrm>
            <a:off x="9410701" y="710927"/>
            <a:ext cx="2552700" cy="5649113"/>
          </a:xfrm>
          <a:prstGeom prst="rect">
            <a:avLst/>
          </a:prstGeom>
        </p:spPr>
      </p:pic>
    </p:spTree>
    <p:extLst>
      <p:ext uri="{BB962C8B-B14F-4D97-AF65-F5344CB8AC3E}">
        <p14:creationId xmlns:p14="http://schemas.microsoft.com/office/powerpoint/2010/main" val="418392449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1824</TotalTime>
  <Words>4942</Words>
  <Application>Microsoft Office PowerPoint</Application>
  <PresentationFormat>Widescreen</PresentationFormat>
  <Paragraphs>150</Paragraphs>
  <Slides>47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Calibri</vt:lpstr>
      <vt:lpstr>Calibri Light</vt:lpstr>
      <vt:lpstr>Times New Roman</vt:lpstr>
      <vt:lpstr>var(--kog-lato)</vt:lpstr>
      <vt:lpstr>Office 2013 - 2022 Theme</vt:lpstr>
      <vt:lpstr>The Chinese Civil War And The Emergence Of Mao’s Authoritarian State</vt:lpstr>
      <vt:lpstr>Historical background 1911-1928</vt:lpstr>
      <vt:lpstr>Historical background 1911-1928</vt:lpstr>
      <vt:lpstr>Historical background 1911-1928</vt:lpstr>
      <vt:lpstr>PowerPoint Presentation</vt:lpstr>
      <vt:lpstr>PowerPoint Presentation</vt:lpstr>
      <vt:lpstr>Long term causes of tension and division </vt:lpstr>
      <vt:lpstr>Long term causes of tension and division </vt:lpstr>
      <vt:lpstr>Historical background 1911-1928</vt:lpstr>
      <vt:lpstr>PowerPoint Presentation</vt:lpstr>
      <vt:lpstr>The rule of Yuan Shikai</vt:lpstr>
      <vt:lpstr>The period of the warlords 1916–28</vt:lpstr>
      <vt:lpstr>May Fourth Movement</vt:lpstr>
      <vt:lpstr>Communists and Nationalists</vt:lpstr>
      <vt:lpstr>Attempt to unify China: the First United Front The enemy of my enemy is my friend!</vt:lpstr>
      <vt:lpstr>Attempt to unify China: the First United Front  My enemy of my enemy is my friend!</vt:lpstr>
      <vt:lpstr>End of the First United Front: the GMD attacks the CCP </vt:lpstr>
      <vt:lpstr>PowerPoint Presentation</vt:lpstr>
      <vt:lpstr>The White Terror </vt:lpstr>
      <vt:lpstr>The Jiangxi Soviet </vt:lpstr>
      <vt:lpstr>The Jiangxi Soviet </vt:lpstr>
      <vt:lpstr>Divisions within the CCP</vt:lpstr>
      <vt:lpstr>PowerPoint Presentation</vt:lpstr>
      <vt:lpstr>The Long March</vt:lpstr>
      <vt:lpstr>The Long March</vt:lpstr>
      <vt:lpstr>Key events of the Long March</vt:lpstr>
      <vt:lpstr>Key events of the Long March</vt:lpstr>
      <vt:lpstr>Key events of the Long March</vt:lpstr>
      <vt:lpstr>PowerPoint Presentation</vt:lpstr>
      <vt:lpstr>Key events of the Long March</vt:lpstr>
      <vt:lpstr>Mao and revolutionary warfare</vt:lpstr>
      <vt:lpstr>Mao and revolutionary warfare</vt:lpstr>
      <vt:lpstr>Mao and revolutionary warfare</vt:lpstr>
      <vt:lpstr>Mao and revolutionary warfare</vt:lpstr>
      <vt:lpstr>PowerPoint Presentation</vt:lpstr>
      <vt:lpstr>PowerPoint Presentation</vt:lpstr>
      <vt:lpstr>PowerPoint Presentation</vt:lpstr>
      <vt:lpstr>The Yan'an period</vt:lpstr>
      <vt:lpstr>The Yan'an period</vt:lpstr>
      <vt:lpstr>PowerPoint Presentation</vt:lpstr>
      <vt:lpstr>PowerPoint Presentation</vt:lpstr>
      <vt:lpstr>End of the first stage of the Chinese Civil War and the Second United Front, 1937  The enemy of my enemy is my friend season II</vt:lpstr>
      <vt:lpstr>End of the first stage of the Chinese Civil War and the Second United Front, 1937  The enemy of my enemy is my friend season II</vt:lpstr>
      <vt:lpstr>End of the first stage of the Chinese Civil War and the Second United Front, 1937  The enemy of my enemy is my friend season II</vt:lpstr>
      <vt:lpstr>The Sino-Japanese War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ΛΑΖΑΡΟΣ ΒΑΣΙΛΕΙΑΔΗΣ</dc:creator>
  <cp:lastModifiedBy>ΛΑΖΑΡΟΣ ΒΑΣΙΛΕΙΑΔΗΣ</cp:lastModifiedBy>
  <cp:revision>5</cp:revision>
  <dcterms:created xsi:type="dcterms:W3CDTF">2024-09-02T21:26:14Z</dcterms:created>
  <dcterms:modified xsi:type="dcterms:W3CDTF">2024-09-04T14:24:35Z</dcterms:modified>
</cp:coreProperties>
</file>